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89" r:id="rId2"/>
  </p:sldMasterIdLst>
  <p:notesMasterIdLst>
    <p:notesMasterId r:id="rId24"/>
  </p:notesMasterIdLst>
  <p:handoutMasterIdLst>
    <p:handoutMasterId r:id="rId25"/>
  </p:handoutMasterIdLst>
  <p:sldIdLst>
    <p:sldId id="419" r:id="rId3"/>
    <p:sldId id="429" r:id="rId4"/>
    <p:sldId id="422" r:id="rId5"/>
    <p:sldId id="294" r:id="rId6"/>
    <p:sldId id="336" r:id="rId7"/>
    <p:sldId id="423" r:id="rId8"/>
    <p:sldId id="323" r:id="rId9"/>
    <p:sldId id="432" r:id="rId10"/>
    <p:sldId id="337" r:id="rId11"/>
    <p:sldId id="433" r:id="rId12"/>
    <p:sldId id="434" r:id="rId13"/>
    <p:sldId id="435" r:id="rId14"/>
    <p:sldId id="447" r:id="rId15"/>
    <p:sldId id="438" r:id="rId16"/>
    <p:sldId id="448" r:id="rId17"/>
    <p:sldId id="440" r:id="rId18"/>
    <p:sldId id="441" r:id="rId19"/>
    <p:sldId id="442" r:id="rId20"/>
    <p:sldId id="443" r:id="rId21"/>
    <p:sldId id="444" r:id="rId22"/>
    <p:sldId id="446" r:id="rId2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5469"/>
    <a:srgbClr val="BFBFBF"/>
    <a:srgbClr val="117A68"/>
    <a:srgbClr val="0E6254"/>
    <a:srgbClr val="5AC8AD"/>
    <a:srgbClr val="28967B"/>
    <a:srgbClr val="409486"/>
    <a:srgbClr val="32BB99"/>
    <a:srgbClr val="189E79"/>
    <a:srgbClr val="63C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7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DF102-B21F-4057-8906-A030116081A2}" type="datetimeFigureOut">
              <a:rPr lang="zh-CN" altLang="en-US" smtClean="0"/>
              <a:t>2017/9/23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25F79-E056-4F24-A52A-1DAD173B27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385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noProof="1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等线" pitchFamily="2" charset="-122"/>
                <a:ea typeface="等线" pitchFamily="2" charset="-122"/>
                <a:cs typeface="+mn-ea"/>
              </a:defRPr>
            </a:lvl1pPr>
          </a:lstStyle>
          <a:p>
            <a:pPr>
              <a:defRPr/>
            </a:pPr>
            <a:fld id="{B5FB774B-ED80-4C53-A9A8-C235B9CB436B}" type="datetimeFigureOut">
              <a:rPr lang="zh-CN" altLang="en-US"/>
              <a:pPr>
                <a:defRPr/>
              </a:pPr>
              <a:t>2017/9/23</a:t>
            </a:fld>
            <a:endParaRPr lang="zh-CN" altLang="en-US">
              <a:cs typeface="+mn-cs"/>
            </a:endParaRPr>
          </a:p>
        </p:txBody>
      </p:sp>
      <p:sp>
        <p:nvSpPr>
          <p:cNvPr id="13316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noProof="1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等线" pitchFamily="2" charset="-122"/>
                <a:ea typeface="等线" pitchFamily="2" charset="-122"/>
                <a:cs typeface="+mn-ea"/>
              </a:defRPr>
            </a:lvl1pPr>
          </a:lstStyle>
          <a:p>
            <a:pPr>
              <a:defRPr/>
            </a:pPr>
            <a:fld id="{F103B1EB-7EF3-4165-8059-B1E3FDA1FA03}" type="slidenum">
              <a:rPr lang="zh-CN" altLang="en-US"/>
              <a:pPr>
                <a:defRPr/>
              </a:pPr>
              <a:t>‹#›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1676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03B1EB-7EF3-4165-8059-B1E3FDA1FA03}" type="slidenum">
              <a:rPr lang="zh-CN" altLang="en-US" smtClean="0"/>
              <a:pPr>
                <a:defRPr/>
              </a:pPr>
              <a:t>1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933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0963" name="备注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 anchor="t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www.babel.cc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mtClean="0"/>
          </a:p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096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/>
            <a:fld id="{2AF99859-C836-4DA8-A26E-DCAEB1B93371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  <a:pPr algn="r"/>
              <a:t>17</a:t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556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3011" name="备注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 anchor="t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www.babel.cc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mtClean="0"/>
          </a:p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/>
            <a:fld id="{02A9635E-5AB3-4F0E-861A-15936DCCF1A8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  <a:pPr algn="r"/>
              <a:t>18</a:t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08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5059" name="备注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 anchor="t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www.babel.cc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mtClean="0"/>
          </a:p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/>
            <a:fld id="{7183D8D7-C966-4F09-BBB1-6F1E4917602E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  <a:pPr algn="r"/>
              <a:t>19</a:t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415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47107" name="备注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 anchor="t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www.babel.cc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mtClean="0"/>
          </a:p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710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/>
            <a:fld id="{DC8DF9DB-BF71-418B-8BC1-FBE3C90AF3B5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  <a:pPr algn="r"/>
              <a:t>20</a:t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975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03B1EB-7EF3-4165-8059-B1E3FDA1FA03}" type="slidenum">
              <a:rPr lang="zh-CN" altLang="en-US" smtClean="0"/>
              <a:pPr>
                <a:defRPr/>
              </a:pPr>
              <a:t>2</a:t>
            </a:fld>
            <a:endParaRPr lang="zh-CN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98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1843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www.babel.cc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942B0595-07B5-4815-86E3-86F4BF1F646E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4</a:t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884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253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www.babel.cc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253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01508EC8-CB58-4230-BD8D-8D3C159DBFB4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5</a:t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7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2765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www.babel.cc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765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6FDAEBF8-BF3D-41DA-86E3-BBE53BE07723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7</a:t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380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174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www.babel.cc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5FF9631E-2BDA-4E33-89E3-103820F7A17A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8</a:t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2462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584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 anchor="t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www.babel.cc</a:t>
            </a: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A957BB59-A9BA-47BA-905F-6CB477216D42}" type="slidenum">
              <a:rPr lang="zh-CN" altLang="en-US" sz="1200">
                <a:latin typeface="等线" panose="02010600030101010101" pitchFamily="2" charset="-122"/>
                <a:ea typeface="等线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9</a:t>
            </a:fld>
            <a:endParaRPr lang="zh-CN" altLang="en-US" sz="120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663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3795" name="备注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 anchor="t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www.babel.cc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mtClean="0"/>
          </a:p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/>
            <a:fld id="{E555CE9B-5B9B-4C35-A6C6-738EF03BAB11}" type="slidenum">
              <a:rPr lang="zh-CN" altLang="en-US" sz="12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 algn="r"/>
              <a:t>13</a:t>
            </a:fld>
            <a:endParaRPr lang="zh-CN" altLang="en-US" sz="120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4476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35843" name="备注占位符 2"/>
          <p:cNvSpPr>
            <a:spLocks noGrp="1" noChangeArrowheads="1"/>
          </p:cNvSpPr>
          <p:nvPr>
            <p:ph type="body" idx="4294967295"/>
          </p:nvPr>
        </p:nvSpPr>
        <p:spPr>
          <a:ln/>
        </p:spPr>
        <p:txBody>
          <a:bodyPr anchor="t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www.babel.cc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mtClean="0"/>
          </a:p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/>
            <a:fld id="{C931F358-7223-4B82-855B-C4392AAFD0E3}" type="slidenum">
              <a:rPr lang="zh-CN" altLang="en-US" sz="120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pPr algn="r"/>
              <a:t>14</a:t>
            </a:fld>
            <a:endParaRPr lang="zh-CN" altLang="en-US" sz="120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681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565379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31025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597914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BEBEB-50DC-4ADE-9422-B0BC973694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152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9D2F1-03F2-48EA-A5B4-B45E2B95F9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132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0034F-B979-49DD-A384-B1336DE7AC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014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A4E61-4C64-4135-8855-207EE44BB0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79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72133-35ED-4A43-B069-60152024AA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990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AE2628-73FB-4F9C-AF12-E0C25A43ED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272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5669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45833-CFC8-426D-882B-6827B12BB1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59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220028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49893-E1C9-407C-92EA-301EDED64E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03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A4B55-1A9B-469A-91F9-B6E5054F02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875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009D4-D3DC-41F7-9177-C1B4B1D5F1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09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0127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4214552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136431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327560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41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44243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446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1A53E-9DA0-41A3-9302-5D823341AB8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solidFill>
                  <a:srgbClr val="898989"/>
                </a:solidFill>
                <a:cs typeface="+mn-ea"/>
              </a:defRPr>
            </a:lvl1pPr>
          </a:lstStyle>
          <a:p>
            <a:pPr>
              <a:defRPr/>
            </a:pPr>
            <a:fld id="{72E18101-AFDC-4DA3-97D5-FBD8FB8FB59C}" type="slidenum">
              <a:rPr lang="zh-CN" altLang="en-US"/>
              <a:pPr>
                <a:defRPr/>
              </a:pPr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em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24423">
            <a:off x="963352" y="518457"/>
            <a:ext cx="9168193" cy="54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6"/>
          <p:cNvSpPr txBox="1">
            <a:spLocks noChangeArrowheads="1"/>
          </p:cNvSpPr>
          <p:nvPr/>
        </p:nvSpPr>
        <p:spPr bwMode="auto">
          <a:xfrm>
            <a:off x="3137354" y="1556336"/>
            <a:ext cx="560228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8800" b="1" dirty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YXMIPS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8800" dirty="0" smtClean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微系统</a:t>
            </a:r>
            <a:endParaRPr lang="zh-CN" altLang="en-US" sz="88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4340" name="文本框 24"/>
          <p:cNvSpPr txBox="1">
            <a:spLocks noChangeArrowheads="1"/>
          </p:cNvSpPr>
          <p:nvPr/>
        </p:nvSpPr>
        <p:spPr bwMode="auto">
          <a:xfrm>
            <a:off x="4607379" y="4527343"/>
            <a:ext cx="28654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武汉大学</a:t>
            </a:r>
            <a:endParaRPr lang="en-US" altLang="zh-CN" sz="2400" dirty="0">
              <a:solidFill>
                <a:schemeClr val="bg1"/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Adobe 繁黑體 Std B" panose="020B0700000000000000" pitchFamily="34" charset="-128"/>
                <a:ea typeface="Adobe 繁黑體 Std B" panose="020B0700000000000000" pitchFamily="34" charset="-128"/>
              </a:rPr>
              <a:t>计算机学院</a:t>
            </a:r>
          </a:p>
        </p:txBody>
      </p:sp>
      <p:sp>
        <p:nvSpPr>
          <p:cNvPr id="7" name="文本框 40"/>
          <p:cNvSpPr txBox="1">
            <a:spLocks noChangeArrowheads="1"/>
          </p:cNvSpPr>
          <p:nvPr/>
        </p:nvSpPr>
        <p:spPr bwMode="auto">
          <a:xfrm>
            <a:off x="1456228" y="6301942"/>
            <a:ext cx="99880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 dirty="0">
                <a:solidFill>
                  <a:srgbClr val="117A68"/>
                </a:solidFill>
                <a:latin typeface="微软雅黑" panose="020B0503020204020204" pitchFamily="34" charset="-122"/>
              </a:rPr>
              <a:t>指导</a:t>
            </a:r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老师：龚奕利、肖忠付     队员：韦业鑫、唐宇奕、李赛南、张子晗</a:t>
            </a:r>
            <a:endParaRPr lang="zh-CN" altLang="en-US" sz="24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800" b="1">
                <a:solidFill>
                  <a:srgbClr val="117A68"/>
                </a:solidFill>
                <a:latin typeface="微软雅黑" panose="020B0503020204020204" pitchFamily="34" charset="-122"/>
              </a:rPr>
              <a:t> SoC环境搭建</a:t>
            </a:r>
          </a:p>
        </p:txBody>
      </p:sp>
      <p:grpSp>
        <p:nvGrpSpPr>
          <p:cNvPr id="27650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27651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2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3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9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稻壳儿小白白(http://dwz.cn/Wu2UP)"/>
          <p:cNvSpPr txBox="1">
            <a:spLocks noChangeArrowheads="1"/>
          </p:cNvSpPr>
          <p:nvPr/>
        </p:nvSpPr>
        <p:spPr bwMode="auto">
          <a:xfrm>
            <a:off x="9896475" y="4800600"/>
            <a:ext cx="2154238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>
                <a:solidFill>
                  <a:schemeClr val="bg1"/>
                </a:solidFill>
                <a:sym typeface="Arial" panose="020B0604020202020204" pitchFamily="34" charset="0"/>
              </a:rPr>
              <a:t>单击编辑此项目的详细内容</a:t>
            </a:r>
            <a:endParaRPr lang="en-US" altLang="zh-CN" sz="160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pic>
        <p:nvPicPr>
          <p:cNvPr id="28674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文本框 59"/>
          <p:cNvSpPr txBox="1">
            <a:spLocks noChangeArrowheads="1"/>
          </p:cNvSpPr>
          <p:nvPr/>
        </p:nvSpPr>
        <p:spPr bwMode="auto">
          <a:xfrm>
            <a:off x="987425" y="266700"/>
            <a:ext cx="2257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SoC</a:t>
            </a:r>
            <a:r>
              <a:rPr lang="zh-CN" altLang="en-US" sz="2400" b="1" dirty="0">
                <a:solidFill>
                  <a:srgbClr val="117A68"/>
                </a:solidFill>
                <a:latin typeface="微软雅黑" panose="020B0503020204020204" pitchFamily="34" charset="-122"/>
              </a:rPr>
              <a:t>结构图</a:t>
            </a:r>
          </a:p>
        </p:txBody>
      </p:sp>
      <p:sp>
        <p:nvSpPr>
          <p:cNvPr id="28676" name="文本框 60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8677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931862"/>
            <a:ext cx="7653742" cy="558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文本框 99"/>
          <p:cNvSpPr txBox="1">
            <a:spLocks noChangeArrowheads="1"/>
          </p:cNvSpPr>
          <p:nvPr/>
        </p:nvSpPr>
        <p:spPr bwMode="auto">
          <a:xfrm>
            <a:off x="8060786" y="931862"/>
            <a:ext cx="9396412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0">
              <a:lnSpc>
                <a:spcPct val="150000"/>
              </a:lnSpc>
              <a:buClr>
                <a:srgbClr val="117A68"/>
              </a:buClr>
            </a:pPr>
            <a:r>
              <a:rPr lang="zh-CN" altLang="en-US" sz="2400" b="1" dirty="0">
                <a:solidFill>
                  <a:srgbClr val="445469"/>
                </a:solidFill>
              </a:rPr>
              <a:t>对外连接的</a:t>
            </a:r>
            <a:r>
              <a:rPr lang="zh-CN" altLang="en-US" sz="2400" b="1" dirty="0" smtClean="0">
                <a:solidFill>
                  <a:srgbClr val="445469"/>
                </a:solidFill>
              </a:rPr>
              <a:t>设备：</a:t>
            </a:r>
            <a:endParaRPr lang="en-US" altLang="zh-CN" sz="2400" b="1" dirty="0" smtClean="0">
              <a:solidFill>
                <a:srgbClr val="445469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TFT</a:t>
            </a:r>
            <a:r>
              <a:rPr lang="zh-CN" altLang="en-US" sz="2400" b="1" dirty="0">
                <a:solidFill>
                  <a:srgbClr val="FF0000"/>
                </a:solidFill>
              </a:rPr>
              <a:t>-LCD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显示屏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445469"/>
                </a:solidFill>
              </a:rPr>
              <a:t>SPI flash</a:t>
            </a:r>
            <a:endParaRPr lang="en-US" altLang="zh-CN" sz="2400" b="1" dirty="0" smtClean="0">
              <a:solidFill>
                <a:srgbClr val="445469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445469"/>
                </a:solidFill>
              </a:rPr>
              <a:t>GPIO</a:t>
            </a:r>
            <a:endParaRPr lang="en-US" altLang="zh-CN" sz="2400" b="1" dirty="0" smtClean="0">
              <a:solidFill>
                <a:srgbClr val="445469"/>
              </a:solidFill>
            </a:endParaRPr>
          </a:p>
          <a:p>
            <a:pPr indent="0">
              <a:lnSpc>
                <a:spcPct val="150000"/>
              </a:lnSpc>
              <a:buClr>
                <a:srgbClr val="117A68"/>
              </a:buClr>
            </a:pPr>
            <a:r>
              <a:rPr lang="zh-CN" altLang="en-US" sz="2400" b="1" dirty="0" smtClean="0">
                <a:solidFill>
                  <a:srgbClr val="445469"/>
                </a:solidFill>
              </a:rPr>
              <a:t>（</a:t>
            </a:r>
            <a:r>
              <a:rPr lang="zh-CN" altLang="en-US" sz="2400" b="1" dirty="0">
                <a:solidFill>
                  <a:srgbClr val="445469"/>
                </a:solidFill>
              </a:rPr>
              <a:t>数码管、LED灯、开关灯</a:t>
            </a:r>
            <a:r>
              <a:rPr lang="zh-CN" altLang="en-US" sz="2400" b="1" dirty="0" smtClean="0">
                <a:solidFill>
                  <a:srgbClr val="445469"/>
                </a:solidFill>
              </a:rPr>
              <a:t>）</a:t>
            </a:r>
            <a:endParaRPr lang="en-US" altLang="zh-CN" sz="2400" b="1" dirty="0" smtClean="0">
              <a:solidFill>
                <a:srgbClr val="445469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445469"/>
                </a:solidFill>
              </a:rPr>
              <a:t>网口</a:t>
            </a:r>
            <a:endParaRPr lang="en-US" altLang="zh-CN" sz="2400" b="1" dirty="0" smtClean="0">
              <a:solidFill>
                <a:srgbClr val="445469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445469"/>
                </a:solidFill>
              </a:rPr>
              <a:t>DDR</a:t>
            </a:r>
            <a:r>
              <a:rPr lang="zh-CN" altLang="en-US" sz="2400" b="1" dirty="0">
                <a:solidFill>
                  <a:srgbClr val="445469"/>
                </a:solidFill>
              </a:rPr>
              <a:t>3</a:t>
            </a:r>
            <a:r>
              <a:rPr lang="zh-CN" altLang="en-US" sz="2400" b="1" dirty="0" smtClean="0">
                <a:solidFill>
                  <a:srgbClr val="445469"/>
                </a:solidFill>
              </a:rPr>
              <a:t>颗粒</a:t>
            </a:r>
            <a:endParaRPr lang="en-US" altLang="zh-CN" sz="2400" b="1" dirty="0" smtClean="0">
              <a:solidFill>
                <a:srgbClr val="445469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445469"/>
                </a:solidFill>
              </a:rPr>
              <a:t>Nand flash</a:t>
            </a:r>
            <a:endParaRPr lang="en-US" altLang="zh-CN" sz="2400" b="1" dirty="0" smtClean="0">
              <a:solidFill>
                <a:srgbClr val="445469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445469"/>
                </a:solidFill>
              </a:rPr>
              <a:t>串口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6194444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800" b="1">
                <a:solidFill>
                  <a:srgbClr val="117A68"/>
                </a:solidFill>
                <a:latin typeface="微软雅黑" panose="020B0503020204020204" pitchFamily="34" charset="-122"/>
              </a:rPr>
              <a:t>操作系统的移植</a:t>
            </a:r>
          </a:p>
        </p:txBody>
      </p:sp>
      <p:grpSp>
        <p:nvGrpSpPr>
          <p:cNvPr id="29698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29699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0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701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12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稻壳儿小白白(http://dwz.cn/Wu2UP)"/>
          <p:cNvSpPr>
            <a:spLocks noChangeArrowheads="1"/>
          </p:cNvSpPr>
          <p:nvPr/>
        </p:nvSpPr>
        <p:spPr bwMode="auto">
          <a:xfrm>
            <a:off x="5699125" y="4451350"/>
            <a:ext cx="774700" cy="390525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id-ID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70" name="稻壳儿小白白(http://dwz.cn/Wu2UP)"/>
          <p:cNvSpPr>
            <a:spLocks noChangeArrowheads="1"/>
          </p:cNvSpPr>
          <p:nvPr/>
        </p:nvSpPr>
        <p:spPr bwMode="auto">
          <a:xfrm>
            <a:off x="4468813" y="3832225"/>
            <a:ext cx="3246437" cy="1631950"/>
          </a:xfrm>
          <a:prstGeom prst="ellipse">
            <a:avLst/>
          </a:prstGeom>
          <a:noFill/>
          <a:ln w="12700">
            <a:solidFill>
              <a:srgbClr val="117A68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id-ID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71" name="稻壳儿小白白(http://dwz.cn/Wu2UP)"/>
          <p:cNvSpPr>
            <a:spLocks noChangeArrowheads="1"/>
          </p:cNvSpPr>
          <p:nvPr/>
        </p:nvSpPr>
        <p:spPr bwMode="auto">
          <a:xfrm>
            <a:off x="4406900" y="4611688"/>
            <a:ext cx="136525" cy="7778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id-ID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72" name="稻壳儿小白白(http://dwz.cn/Wu2UP)"/>
          <p:cNvSpPr>
            <a:spLocks noChangeArrowheads="1"/>
          </p:cNvSpPr>
          <p:nvPr/>
        </p:nvSpPr>
        <p:spPr bwMode="auto">
          <a:xfrm>
            <a:off x="7654925" y="4611688"/>
            <a:ext cx="134938" cy="7778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id-ID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73" name="稻壳儿小白白(http://dwz.cn/Wu2UP)"/>
          <p:cNvSpPr>
            <a:spLocks noChangeArrowheads="1"/>
          </p:cNvSpPr>
          <p:nvPr/>
        </p:nvSpPr>
        <p:spPr bwMode="auto">
          <a:xfrm>
            <a:off x="6837363" y="3903663"/>
            <a:ext cx="134937" cy="7778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id-ID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74" name="稻壳儿小白白(http://dwz.cn/Wu2UP)"/>
          <p:cNvSpPr>
            <a:spLocks noChangeArrowheads="1"/>
          </p:cNvSpPr>
          <p:nvPr/>
        </p:nvSpPr>
        <p:spPr bwMode="auto">
          <a:xfrm>
            <a:off x="5226050" y="3903663"/>
            <a:ext cx="136525" cy="7778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id-ID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75" name="稻壳儿小白白(http://dwz.cn/Wu2UP)"/>
          <p:cNvSpPr>
            <a:spLocks noChangeArrowheads="1"/>
          </p:cNvSpPr>
          <p:nvPr/>
        </p:nvSpPr>
        <p:spPr bwMode="auto">
          <a:xfrm>
            <a:off x="6837363" y="5321300"/>
            <a:ext cx="134937" cy="77788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id-ID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76" name="稻壳儿小白白(http://dwz.cn/Wu2UP)"/>
          <p:cNvSpPr>
            <a:spLocks noChangeArrowheads="1"/>
          </p:cNvSpPr>
          <p:nvPr/>
        </p:nvSpPr>
        <p:spPr bwMode="auto">
          <a:xfrm>
            <a:off x="5226050" y="5321300"/>
            <a:ext cx="136525" cy="77788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id-ID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77" name="稻壳儿小白白(http://dwz.cn/Wu2UP)"/>
          <p:cNvSpPr>
            <a:spLocks noChangeArrowheads="1"/>
          </p:cNvSpPr>
          <p:nvPr/>
        </p:nvSpPr>
        <p:spPr bwMode="auto">
          <a:xfrm flipH="1">
            <a:off x="4046538" y="1927225"/>
            <a:ext cx="549275" cy="547688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en-AU" altLang="en-US" sz="16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78" name="稻壳儿小白白(http://dwz.cn/Wu2UP)"/>
          <p:cNvSpPr>
            <a:spLocks noEditPoints="1" noChangeArrowheads="1"/>
          </p:cNvSpPr>
          <p:nvPr/>
        </p:nvSpPr>
        <p:spPr bwMode="auto">
          <a:xfrm>
            <a:off x="4137025" y="2052638"/>
            <a:ext cx="377825" cy="296862"/>
          </a:xfrm>
          <a:custGeom>
            <a:avLst/>
            <a:gdLst>
              <a:gd name="T0" fmla="*/ 50 w 106"/>
              <a:gd name="T1" fmla="*/ 11 h 83"/>
              <a:gd name="T2" fmla="*/ 51 w 106"/>
              <a:gd name="T3" fmla="*/ 11 h 83"/>
              <a:gd name="T4" fmla="*/ 51 w 106"/>
              <a:gd name="T5" fmla="*/ 43 h 83"/>
              <a:gd name="T6" fmla="*/ 19 w 106"/>
              <a:gd name="T7" fmla="*/ 27 h 83"/>
              <a:gd name="T8" fmla="*/ 19 w 106"/>
              <a:gd name="T9" fmla="*/ 26 h 83"/>
              <a:gd name="T10" fmla="*/ 55 w 106"/>
              <a:gd name="T11" fmla="*/ 42 h 83"/>
              <a:gd name="T12" fmla="*/ 56 w 106"/>
              <a:gd name="T13" fmla="*/ 43 h 83"/>
              <a:gd name="T14" fmla="*/ 87 w 106"/>
              <a:gd name="T15" fmla="*/ 27 h 83"/>
              <a:gd name="T16" fmla="*/ 56 w 106"/>
              <a:gd name="T17" fmla="*/ 11 h 83"/>
              <a:gd name="T18" fmla="*/ 55 w 106"/>
              <a:gd name="T19" fmla="*/ 11 h 83"/>
              <a:gd name="T20" fmla="*/ 15 w 106"/>
              <a:gd name="T21" fmla="*/ 29 h 83"/>
              <a:gd name="T22" fmla="*/ 1 w 106"/>
              <a:gd name="T23" fmla="*/ 35 h 83"/>
              <a:gd name="T24" fmla="*/ 1 w 106"/>
              <a:gd name="T25" fmla="*/ 37 h 83"/>
              <a:gd name="T26" fmla="*/ 34 w 106"/>
              <a:gd name="T27" fmla="*/ 53 h 83"/>
              <a:gd name="T28" fmla="*/ 48 w 106"/>
              <a:gd name="T29" fmla="*/ 46 h 83"/>
              <a:gd name="T30" fmla="*/ 105 w 106"/>
              <a:gd name="T31" fmla="*/ 16 h 83"/>
              <a:gd name="T32" fmla="*/ 105 w 106"/>
              <a:gd name="T33" fmla="*/ 18 h 83"/>
              <a:gd name="T34" fmla="*/ 91 w 106"/>
              <a:gd name="T35" fmla="*/ 25 h 83"/>
              <a:gd name="T36" fmla="*/ 58 w 106"/>
              <a:gd name="T37" fmla="*/ 8 h 83"/>
              <a:gd name="T38" fmla="*/ 72 w 106"/>
              <a:gd name="T39" fmla="*/ 0 h 83"/>
              <a:gd name="T40" fmla="*/ 105 w 106"/>
              <a:gd name="T41" fmla="*/ 16 h 83"/>
              <a:gd name="T42" fmla="*/ 106 w 106"/>
              <a:gd name="T43" fmla="*/ 36 h 83"/>
              <a:gd name="T44" fmla="*/ 72 w 106"/>
              <a:gd name="T45" fmla="*/ 53 h 83"/>
              <a:gd name="T46" fmla="*/ 58 w 106"/>
              <a:gd name="T47" fmla="*/ 47 h 83"/>
              <a:gd name="T48" fmla="*/ 58 w 106"/>
              <a:gd name="T49" fmla="*/ 45 h 83"/>
              <a:gd name="T50" fmla="*/ 92 w 106"/>
              <a:gd name="T51" fmla="*/ 29 h 83"/>
              <a:gd name="T52" fmla="*/ 48 w 106"/>
              <a:gd name="T53" fmla="*/ 7 h 83"/>
              <a:gd name="T54" fmla="*/ 33 w 106"/>
              <a:gd name="T55" fmla="*/ 0 h 83"/>
              <a:gd name="T56" fmla="*/ 0 w 106"/>
              <a:gd name="T57" fmla="*/ 17 h 83"/>
              <a:gd name="T58" fmla="*/ 14 w 106"/>
              <a:gd name="T59" fmla="*/ 25 h 83"/>
              <a:gd name="T60" fmla="*/ 48 w 106"/>
              <a:gd name="T61" fmla="*/ 9 h 83"/>
              <a:gd name="T62" fmla="*/ 48 w 106"/>
              <a:gd name="T63" fmla="*/ 7 h 83"/>
              <a:gd name="T64" fmla="*/ 55 w 106"/>
              <a:gd name="T65" fmla="*/ 82 h 83"/>
              <a:gd name="T66" fmla="*/ 56 w 106"/>
              <a:gd name="T67" fmla="*/ 83 h 83"/>
              <a:gd name="T68" fmla="*/ 90 w 106"/>
              <a:gd name="T69" fmla="*/ 65 h 83"/>
              <a:gd name="T70" fmla="*/ 89 w 106"/>
              <a:gd name="T71" fmla="*/ 49 h 83"/>
              <a:gd name="T72" fmla="*/ 73 w 106"/>
              <a:gd name="T73" fmla="*/ 57 h 83"/>
              <a:gd name="T74" fmla="*/ 72 w 106"/>
              <a:gd name="T75" fmla="*/ 57 h 83"/>
              <a:gd name="T76" fmla="*/ 56 w 106"/>
              <a:gd name="T77" fmla="*/ 49 h 83"/>
              <a:gd name="T78" fmla="*/ 55 w 106"/>
              <a:gd name="T79" fmla="*/ 50 h 83"/>
              <a:gd name="T80" fmla="*/ 17 w 106"/>
              <a:gd name="T81" fmla="*/ 49 h 83"/>
              <a:gd name="T82" fmla="*/ 33 w 106"/>
              <a:gd name="T83" fmla="*/ 57 h 83"/>
              <a:gd name="T84" fmla="*/ 50 w 106"/>
              <a:gd name="T85" fmla="*/ 49 h 83"/>
              <a:gd name="T86" fmla="*/ 51 w 106"/>
              <a:gd name="T87" fmla="*/ 50 h 83"/>
              <a:gd name="T88" fmla="*/ 51 w 106"/>
              <a:gd name="T89" fmla="*/ 83 h 83"/>
              <a:gd name="T90" fmla="*/ 17 w 106"/>
              <a:gd name="T91" fmla="*/ 66 h 83"/>
              <a:gd name="T92" fmla="*/ 16 w 106"/>
              <a:gd name="T93" fmla="*/ 5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" h="83">
                <a:moveTo>
                  <a:pt x="19" y="26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42"/>
                  <a:pt x="51" y="43"/>
                  <a:pt x="51" y="43"/>
                </a:cubicBezTo>
                <a:cubicBezTo>
                  <a:pt x="51" y="43"/>
                  <a:pt x="50" y="43"/>
                  <a:pt x="50" y="43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55" y="11"/>
                </a:move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3"/>
                  <a:pt x="55" y="43"/>
                </a:cubicBezTo>
                <a:cubicBezTo>
                  <a:pt x="55" y="43"/>
                  <a:pt x="56" y="43"/>
                  <a:pt x="56" y="43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6"/>
                  <a:pt x="87" y="26"/>
                  <a:pt x="87" y="26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5" y="11"/>
                  <a:pt x="55" y="11"/>
                </a:cubicBezTo>
                <a:cubicBezTo>
                  <a:pt x="55" y="11"/>
                  <a:pt x="55" y="11"/>
                  <a:pt x="55" y="11"/>
                </a:cubicBezTo>
                <a:close/>
                <a:moveTo>
                  <a:pt x="48" y="45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4" y="29"/>
                </a:cubicBezTo>
                <a:cubicBezTo>
                  <a:pt x="1" y="35"/>
                  <a:pt x="1" y="35"/>
                  <a:pt x="1" y="35"/>
                </a:cubicBezTo>
                <a:cubicBezTo>
                  <a:pt x="1" y="36"/>
                  <a:pt x="0" y="36"/>
                  <a:pt x="0" y="36"/>
                </a:cubicBezTo>
                <a:cubicBezTo>
                  <a:pt x="0" y="37"/>
                  <a:pt x="1" y="37"/>
                  <a:pt x="1" y="37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54"/>
                  <a:pt x="34" y="54"/>
                  <a:pt x="34" y="53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6"/>
                  <a:pt x="48" y="46"/>
                </a:cubicBezTo>
                <a:cubicBezTo>
                  <a:pt x="48" y="45"/>
                  <a:pt x="48" y="45"/>
                  <a:pt x="48" y="45"/>
                </a:cubicBezTo>
                <a:close/>
                <a:moveTo>
                  <a:pt x="105" y="16"/>
                </a:moveTo>
                <a:cubicBezTo>
                  <a:pt x="105" y="17"/>
                  <a:pt x="106" y="17"/>
                  <a:pt x="106" y="17"/>
                </a:cubicBezTo>
                <a:cubicBezTo>
                  <a:pt x="106" y="18"/>
                  <a:pt x="105" y="18"/>
                  <a:pt x="105" y="18"/>
                </a:cubicBezTo>
                <a:cubicBezTo>
                  <a:pt x="92" y="25"/>
                  <a:pt x="92" y="25"/>
                  <a:pt x="9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58" y="9"/>
                  <a:pt x="58" y="9"/>
                  <a:pt x="58" y="9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105" y="16"/>
                  <a:pt x="105" y="16"/>
                  <a:pt x="105" y="16"/>
                </a:cubicBezTo>
                <a:close/>
                <a:moveTo>
                  <a:pt x="105" y="35"/>
                </a:moveTo>
                <a:cubicBezTo>
                  <a:pt x="105" y="36"/>
                  <a:pt x="106" y="36"/>
                  <a:pt x="106" y="36"/>
                </a:cubicBezTo>
                <a:cubicBezTo>
                  <a:pt x="106" y="37"/>
                  <a:pt x="105" y="37"/>
                  <a:pt x="105" y="37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4"/>
                  <a:pt x="72" y="54"/>
                  <a:pt x="72" y="53"/>
                </a:cubicBezTo>
                <a:cubicBezTo>
                  <a:pt x="58" y="47"/>
                  <a:pt x="58" y="47"/>
                  <a:pt x="58" y="47"/>
                </a:cubicBezTo>
                <a:cubicBezTo>
                  <a:pt x="58" y="47"/>
                  <a:pt x="58" y="46"/>
                  <a:pt x="58" y="46"/>
                </a:cubicBezTo>
                <a:cubicBezTo>
                  <a:pt x="58" y="45"/>
                  <a:pt x="58" y="45"/>
                  <a:pt x="58" y="45"/>
                </a:cubicBezTo>
                <a:cubicBezTo>
                  <a:pt x="91" y="29"/>
                  <a:pt x="91" y="29"/>
                  <a:pt x="91" y="29"/>
                </a:cubicBezTo>
                <a:cubicBezTo>
                  <a:pt x="91" y="29"/>
                  <a:pt x="91" y="29"/>
                  <a:pt x="92" y="29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48" y="7"/>
                </a:move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4" y="0"/>
                  <a:pt x="33" y="0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7"/>
                  <a:pt x="48" y="7"/>
                  <a:pt x="48" y="7"/>
                </a:cubicBezTo>
                <a:close/>
                <a:moveTo>
                  <a:pt x="55" y="50"/>
                </a:moveTo>
                <a:cubicBezTo>
                  <a:pt x="55" y="82"/>
                  <a:pt x="55" y="82"/>
                  <a:pt x="55" y="82"/>
                </a:cubicBezTo>
                <a:cubicBezTo>
                  <a:pt x="55" y="82"/>
                  <a:pt x="55" y="83"/>
                  <a:pt x="55" y="83"/>
                </a:cubicBezTo>
                <a:cubicBezTo>
                  <a:pt x="55" y="83"/>
                  <a:pt x="56" y="83"/>
                  <a:pt x="56" y="83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6"/>
                  <a:pt x="90" y="66"/>
                  <a:pt x="90" y="65"/>
                </a:cubicBezTo>
                <a:cubicBezTo>
                  <a:pt x="90" y="50"/>
                  <a:pt x="90" y="50"/>
                  <a:pt x="90" y="50"/>
                </a:cubicBezTo>
                <a:cubicBezTo>
                  <a:pt x="90" y="50"/>
                  <a:pt x="89" y="49"/>
                  <a:pt x="89" y="49"/>
                </a:cubicBezTo>
                <a:cubicBezTo>
                  <a:pt x="89" y="49"/>
                  <a:pt x="89" y="49"/>
                  <a:pt x="88" y="49"/>
                </a:cubicBezTo>
                <a:cubicBezTo>
                  <a:pt x="73" y="57"/>
                  <a:pt x="73" y="57"/>
                  <a:pt x="73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9"/>
                  <a:pt x="55" y="49"/>
                  <a:pt x="55" y="49"/>
                </a:cubicBezTo>
                <a:cubicBezTo>
                  <a:pt x="55" y="49"/>
                  <a:pt x="55" y="50"/>
                  <a:pt x="55" y="50"/>
                </a:cubicBezTo>
                <a:close/>
                <a:moveTo>
                  <a:pt x="16" y="50"/>
                </a:moveTo>
                <a:cubicBezTo>
                  <a:pt x="16" y="50"/>
                  <a:pt x="17" y="49"/>
                  <a:pt x="17" y="49"/>
                </a:cubicBezTo>
                <a:cubicBezTo>
                  <a:pt x="17" y="49"/>
                  <a:pt x="17" y="49"/>
                  <a:pt x="18" y="49"/>
                </a:cubicBezTo>
                <a:cubicBezTo>
                  <a:pt x="33" y="57"/>
                  <a:pt x="33" y="57"/>
                  <a:pt x="33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50" y="49"/>
                  <a:pt x="50" y="49"/>
                  <a:pt x="50" y="49"/>
                </a:cubicBezTo>
                <a:cubicBezTo>
                  <a:pt x="50" y="49"/>
                  <a:pt x="51" y="49"/>
                  <a:pt x="51" y="49"/>
                </a:cubicBezTo>
                <a:cubicBezTo>
                  <a:pt x="51" y="49"/>
                  <a:pt x="51" y="50"/>
                  <a:pt x="51" y="50"/>
                </a:cubicBezTo>
                <a:cubicBezTo>
                  <a:pt x="51" y="82"/>
                  <a:pt x="51" y="82"/>
                  <a:pt x="51" y="82"/>
                </a:cubicBezTo>
                <a:cubicBezTo>
                  <a:pt x="51" y="82"/>
                  <a:pt x="51" y="83"/>
                  <a:pt x="51" y="83"/>
                </a:cubicBezTo>
                <a:cubicBezTo>
                  <a:pt x="51" y="83"/>
                  <a:pt x="50" y="83"/>
                  <a:pt x="50" y="83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6"/>
                  <a:pt x="16" y="66"/>
                  <a:pt x="16" y="65"/>
                </a:cubicBezTo>
                <a:lnTo>
                  <a:pt x="16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79" name="稻壳儿小白白(http://dwz.cn/Wu2UP)"/>
          <p:cNvSpPr>
            <a:spLocks noChangeArrowheads="1"/>
          </p:cNvSpPr>
          <p:nvPr/>
        </p:nvSpPr>
        <p:spPr bwMode="auto">
          <a:xfrm flipH="1">
            <a:off x="3200400" y="3471863"/>
            <a:ext cx="549275" cy="54768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/>
            <a:endParaRPr lang="en-US" altLang="zh-CN" sz="16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80" name="稻壳儿小白白(http://dwz.cn/Wu2UP)"/>
          <p:cNvSpPr>
            <a:spLocks noEditPoints="1" noChangeArrowheads="1"/>
          </p:cNvSpPr>
          <p:nvPr/>
        </p:nvSpPr>
        <p:spPr bwMode="auto">
          <a:xfrm>
            <a:off x="3260725" y="3584575"/>
            <a:ext cx="412750" cy="341313"/>
          </a:xfrm>
          <a:custGeom>
            <a:avLst/>
            <a:gdLst>
              <a:gd name="T0" fmla="*/ 83 w 107"/>
              <a:gd name="T1" fmla="*/ 63 h 88"/>
              <a:gd name="T2" fmla="*/ 83 w 107"/>
              <a:gd name="T3" fmla="*/ 7 h 88"/>
              <a:gd name="T4" fmla="*/ 83 w 107"/>
              <a:gd name="T5" fmla="*/ 3 h 88"/>
              <a:gd name="T6" fmla="*/ 85 w 107"/>
              <a:gd name="T7" fmla="*/ 0 h 88"/>
              <a:gd name="T8" fmla="*/ 87 w 107"/>
              <a:gd name="T9" fmla="*/ 0 h 88"/>
              <a:gd name="T10" fmla="*/ 89 w 107"/>
              <a:gd name="T11" fmla="*/ 0 h 88"/>
              <a:gd name="T12" fmla="*/ 89 w 107"/>
              <a:gd name="T13" fmla="*/ 69 h 88"/>
              <a:gd name="T14" fmla="*/ 87 w 107"/>
              <a:gd name="T15" fmla="*/ 70 h 88"/>
              <a:gd name="T16" fmla="*/ 85 w 107"/>
              <a:gd name="T17" fmla="*/ 69 h 88"/>
              <a:gd name="T18" fmla="*/ 83 w 107"/>
              <a:gd name="T19" fmla="*/ 67 h 88"/>
              <a:gd name="T20" fmla="*/ 83 w 107"/>
              <a:gd name="T21" fmla="*/ 63 h 88"/>
              <a:gd name="T22" fmla="*/ 24 w 107"/>
              <a:gd name="T23" fmla="*/ 63 h 88"/>
              <a:gd name="T24" fmla="*/ 24 w 107"/>
              <a:gd name="T25" fmla="*/ 7 h 88"/>
              <a:gd name="T26" fmla="*/ 24 w 107"/>
              <a:gd name="T27" fmla="*/ 3 h 88"/>
              <a:gd name="T28" fmla="*/ 22 w 107"/>
              <a:gd name="T29" fmla="*/ 0 h 88"/>
              <a:gd name="T30" fmla="*/ 20 w 107"/>
              <a:gd name="T31" fmla="*/ 0 h 88"/>
              <a:gd name="T32" fmla="*/ 18 w 107"/>
              <a:gd name="T33" fmla="*/ 0 h 88"/>
              <a:gd name="T34" fmla="*/ 18 w 107"/>
              <a:gd name="T35" fmla="*/ 69 h 88"/>
              <a:gd name="T36" fmla="*/ 20 w 107"/>
              <a:gd name="T37" fmla="*/ 70 h 88"/>
              <a:gd name="T38" fmla="*/ 22 w 107"/>
              <a:gd name="T39" fmla="*/ 69 h 88"/>
              <a:gd name="T40" fmla="*/ 24 w 107"/>
              <a:gd name="T41" fmla="*/ 67 h 88"/>
              <a:gd name="T42" fmla="*/ 24 w 107"/>
              <a:gd name="T43" fmla="*/ 63 h 88"/>
              <a:gd name="T44" fmla="*/ 36 w 107"/>
              <a:gd name="T45" fmla="*/ 51 h 88"/>
              <a:gd name="T46" fmla="*/ 36 w 107"/>
              <a:gd name="T47" fmla="*/ 55 h 88"/>
              <a:gd name="T48" fmla="*/ 33 w 107"/>
              <a:gd name="T49" fmla="*/ 58 h 88"/>
              <a:gd name="T50" fmla="*/ 31 w 107"/>
              <a:gd name="T51" fmla="*/ 59 h 88"/>
              <a:gd name="T52" fmla="*/ 29 w 107"/>
              <a:gd name="T53" fmla="*/ 58 h 88"/>
              <a:gd name="T54" fmla="*/ 29 w 107"/>
              <a:gd name="T55" fmla="*/ 12 h 88"/>
              <a:gd name="T56" fmla="*/ 31 w 107"/>
              <a:gd name="T57" fmla="*/ 11 h 88"/>
              <a:gd name="T58" fmla="*/ 33 w 107"/>
              <a:gd name="T59" fmla="*/ 12 h 88"/>
              <a:gd name="T60" fmla="*/ 36 w 107"/>
              <a:gd name="T61" fmla="*/ 14 h 88"/>
              <a:gd name="T62" fmla="*/ 36 w 107"/>
              <a:gd name="T63" fmla="*/ 18 h 88"/>
              <a:gd name="T64" fmla="*/ 36 w 107"/>
              <a:gd name="T65" fmla="*/ 51 h 88"/>
              <a:gd name="T66" fmla="*/ 61 w 107"/>
              <a:gd name="T67" fmla="*/ 80 h 88"/>
              <a:gd name="T68" fmla="*/ 54 w 107"/>
              <a:gd name="T69" fmla="*/ 88 h 88"/>
              <a:gd name="T70" fmla="*/ 46 w 107"/>
              <a:gd name="T71" fmla="*/ 80 h 88"/>
              <a:gd name="T72" fmla="*/ 46 w 107"/>
              <a:gd name="T73" fmla="*/ 24 h 88"/>
              <a:gd name="T74" fmla="*/ 54 w 107"/>
              <a:gd name="T75" fmla="*/ 16 h 88"/>
              <a:gd name="T76" fmla="*/ 61 w 107"/>
              <a:gd name="T77" fmla="*/ 24 h 88"/>
              <a:gd name="T78" fmla="*/ 61 w 107"/>
              <a:gd name="T79" fmla="*/ 80 h 88"/>
              <a:gd name="T80" fmla="*/ 71 w 107"/>
              <a:gd name="T81" fmla="*/ 51 h 88"/>
              <a:gd name="T82" fmla="*/ 71 w 107"/>
              <a:gd name="T83" fmla="*/ 55 h 88"/>
              <a:gd name="T84" fmla="*/ 74 w 107"/>
              <a:gd name="T85" fmla="*/ 58 h 88"/>
              <a:gd name="T86" fmla="*/ 76 w 107"/>
              <a:gd name="T87" fmla="*/ 59 h 88"/>
              <a:gd name="T88" fmla="*/ 78 w 107"/>
              <a:gd name="T89" fmla="*/ 58 h 88"/>
              <a:gd name="T90" fmla="*/ 78 w 107"/>
              <a:gd name="T91" fmla="*/ 12 h 88"/>
              <a:gd name="T92" fmla="*/ 76 w 107"/>
              <a:gd name="T93" fmla="*/ 11 h 88"/>
              <a:gd name="T94" fmla="*/ 74 w 107"/>
              <a:gd name="T95" fmla="*/ 12 h 88"/>
              <a:gd name="T96" fmla="*/ 71 w 107"/>
              <a:gd name="T97" fmla="*/ 14 h 88"/>
              <a:gd name="T98" fmla="*/ 71 w 107"/>
              <a:gd name="T99" fmla="*/ 18 h 88"/>
              <a:gd name="T100" fmla="*/ 71 w 107"/>
              <a:gd name="T101" fmla="*/ 5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7" h="88">
                <a:moveTo>
                  <a:pt x="83" y="63"/>
                </a:moveTo>
                <a:cubicBezTo>
                  <a:pt x="97" y="47"/>
                  <a:pt x="97" y="23"/>
                  <a:pt x="83" y="7"/>
                </a:cubicBezTo>
                <a:cubicBezTo>
                  <a:pt x="82" y="6"/>
                  <a:pt x="82" y="4"/>
                  <a:pt x="83" y="3"/>
                </a:cubicBezTo>
                <a:cubicBezTo>
                  <a:pt x="85" y="0"/>
                  <a:pt x="85" y="0"/>
                  <a:pt x="85" y="0"/>
                </a:cubicBezTo>
                <a:cubicBezTo>
                  <a:pt x="86" y="0"/>
                  <a:pt x="86" y="0"/>
                  <a:pt x="87" y="0"/>
                </a:cubicBezTo>
                <a:cubicBezTo>
                  <a:pt x="88" y="0"/>
                  <a:pt x="89" y="0"/>
                  <a:pt x="89" y="0"/>
                </a:cubicBezTo>
                <a:cubicBezTo>
                  <a:pt x="107" y="20"/>
                  <a:pt x="107" y="50"/>
                  <a:pt x="89" y="69"/>
                </a:cubicBezTo>
                <a:cubicBezTo>
                  <a:pt x="89" y="70"/>
                  <a:pt x="88" y="70"/>
                  <a:pt x="87" y="70"/>
                </a:cubicBezTo>
                <a:cubicBezTo>
                  <a:pt x="86" y="70"/>
                  <a:pt x="86" y="70"/>
                  <a:pt x="85" y="69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5"/>
                  <a:pt x="82" y="64"/>
                  <a:pt x="83" y="63"/>
                </a:cubicBezTo>
                <a:close/>
                <a:moveTo>
                  <a:pt x="24" y="63"/>
                </a:moveTo>
                <a:cubicBezTo>
                  <a:pt x="10" y="47"/>
                  <a:pt x="10" y="23"/>
                  <a:pt x="24" y="7"/>
                </a:cubicBezTo>
                <a:cubicBezTo>
                  <a:pt x="25" y="6"/>
                  <a:pt x="25" y="4"/>
                  <a:pt x="24" y="3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1" y="0"/>
                  <a:pt x="20" y="0"/>
                </a:cubicBezTo>
                <a:cubicBezTo>
                  <a:pt x="19" y="0"/>
                  <a:pt x="18" y="0"/>
                  <a:pt x="18" y="0"/>
                </a:cubicBezTo>
                <a:cubicBezTo>
                  <a:pt x="0" y="20"/>
                  <a:pt x="0" y="50"/>
                  <a:pt x="18" y="69"/>
                </a:cubicBezTo>
                <a:cubicBezTo>
                  <a:pt x="18" y="70"/>
                  <a:pt x="19" y="70"/>
                  <a:pt x="20" y="70"/>
                </a:cubicBezTo>
                <a:cubicBezTo>
                  <a:pt x="21" y="70"/>
                  <a:pt x="21" y="70"/>
                  <a:pt x="22" y="69"/>
                </a:cubicBezTo>
                <a:cubicBezTo>
                  <a:pt x="24" y="67"/>
                  <a:pt x="24" y="67"/>
                  <a:pt x="24" y="67"/>
                </a:cubicBezTo>
                <a:cubicBezTo>
                  <a:pt x="25" y="65"/>
                  <a:pt x="25" y="64"/>
                  <a:pt x="24" y="63"/>
                </a:cubicBezTo>
                <a:close/>
                <a:moveTo>
                  <a:pt x="36" y="51"/>
                </a:moveTo>
                <a:cubicBezTo>
                  <a:pt x="37" y="53"/>
                  <a:pt x="37" y="54"/>
                  <a:pt x="36" y="55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2" y="59"/>
                  <a:pt x="31" y="59"/>
                </a:cubicBezTo>
                <a:cubicBezTo>
                  <a:pt x="30" y="58"/>
                  <a:pt x="30" y="58"/>
                  <a:pt x="29" y="58"/>
                </a:cubicBezTo>
                <a:cubicBezTo>
                  <a:pt x="18" y="44"/>
                  <a:pt x="18" y="25"/>
                  <a:pt x="29" y="12"/>
                </a:cubicBezTo>
                <a:cubicBezTo>
                  <a:pt x="30" y="11"/>
                  <a:pt x="30" y="11"/>
                  <a:pt x="31" y="11"/>
                </a:cubicBezTo>
                <a:cubicBezTo>
                  <a:pt x="32" y="11"/>
                  <a:pt x="33" y="11"/>
                  <a:pt x="33" y="12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5"/>
                  <a:pt x="37" y="17"/>
                  <a:pt x="36" y="18"/>
                </a:cubicBezTo>
                <a:cubicBezTo>
                  <a:pt x="28" y="28"/>
                  <a:pt x="28" y="42"/>
                  <a:pt x="36" y="51"/>
                </a:cubicBezTo>
                <a:close/>
                <a:moveTo>
                  <a:pt x="61" y="80"/>
                </a:moveTo>
                <a:cubicBezTo>
                  <a:pt x="61" y="84"/>
                  <a:pt x="58" y="88"/>
                  <a:pt x="54" y="88"/>
                </a:cubicBezTo>
                <a:cubicBezTo>
                  <a:pt x="49" y="88"/>
                  <a:pt x="46" y="84"/>
                  <a:pt x="46" y="80"/>
                </a:cubicBezTo>
                <a:cubicBezTo>
                  <a:pt x="46" y="60"/>
                  <a:pt x="46" y="44"/>
                  <a:pt x="46" y="24"/>
                </a:cubicBezTo>
                <a:cubicBezTo>
                  <a:pt x="46" y="19"/>
                  <a:pt x="49" y="16"/>
                  <a:pt x="54" y="16"/>
                </a:cubicBezTo>
                <a:cubicBezTo>
                  <a:pt x="58" y="16"/>
                  <a:pt x="61" y="19"/>
                  <a:pt x="61" y="24"/>
                </a:cubicBezTo>
                <a:cubicBezTo>
                  <a:pt x="61" y="44"/>
                  <a:pt x="61" y="60"/>
                  <a:pt x="61" y="80"/>
                </a:cubicBezTo>
                <a:close/>
                <a:moveTo>
                  <a:pt x="71" y="51"/>
                </a:moveTo>
                <a:cubicBezTo>
                  <a:pt x="70" y="53"/>
                  <a:pt x="70" y="54"/>
                  <a:pt x="71" y="55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5" y="59"/>
                  <a:pt x="76" y="59"/>
                </a:cubicBezTo>
                <a:cubicBezTo>
                  <a:pt x="77" y="58"/>
                  <a:pt x="77" y="58"/>
                  <a:pt x="78" y="58"/>
                </a:cubicBezTo>
                <a:cubicBezTo>
                  <a:pt x="89" y="44"/>
                  <a:pt x="89" y="25"/>
                  <a:pt x="78" y="12"/>
                </a:cubicBezTo>
                <a:cubicBezTo>
                  <a:pt x="77" y="11"/>
                  <a:pt x="77" y="11"/>
                  <a:pt x="76" y="11"/>
                </a:cubicBezTo>
                <a:cubicBezTo>
                  <a:pt x="75" y="11"/>
                  <a:pt x="74" y="11"/>
                  <a:pt x="74" y="12"/>
                </a:cubicBezTo>
                <a:cubicBezTo>
                  <a:pt x="71" y="14"/>
                  <a:pt x="71" y="14"/>
                  <a:pt x="71" y="14"/>
                </a:cubicBezTo>
                <a:cubicBezTo>
                  <a:pt x="70" y="15"/>
                  <a:pt x="70" y="17"/>
                  <a:pt x="71" y="18"/>
                </a:cubicBezTo>
                <a:cubicBezTo>
                  <a:pt x="79" y="28"/>
                  <a:pt x="79" y="42"/>
                  <a:pt x="7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81" name="稻壳儿小白白(http://dwz.cn/Wu2UP)"/>
          <p:cNvSpPr>
            <a:spLocks noChangeArrowheads="1"/>
          </p:cNvSpPr>
          <p:nvPr/>
        </p:nvSpPr>
        <p:spPr bwMode="auto">
          <a:xfrm>
            <a:off x="8480425" y="3471863"/>
            <a:ext cx="549275" cy="54768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en-US" altLang="zh-CN" sz="16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82" name="稻壳儿小白白(http://dwz.cn/Wu2UP)"/>
          <p:cNvSpPr>
            <a:spLocks noChangeArrowheads="1"/>
          </p:cNvSpPr>
          <p:nvPr/>
        </p:nvSpPr>
        <p:spPr bwMode="auto">
          <a:xfrm>
            <a:off x="8623300" y="3656013"/>
            <a:ext cx="254000" cy="228600"/>
          </a:xfrm>
          <a:custGeom>
            <a:avLst/>
            <a:gdLst>
              <a:gd name="T0" fmla="*/ 0 w 161"/>
              <a:gd name="T1" fmla="*/ 62 h 145"/>
              <a:gd name="T2" fmla="*/ 0 w 161"/>
              <a:gd name="T3" fmla="*/ 145 h 145"/>
              <a:gd name="T4" fmla="*/ 31 w 161"/>
              <a:gd name="T5" fmla="*/ 145 h 145"/>
              <a:gd name="T6" fmla="*/ 130 w 161"/>
              <a:gd name="T7" fmla="*/ 145 h 145"/>
              <a:gd name="T8" fmla="*/ 161 w 161"/>
              <a:gd name="T9" fmla="*/ 145 h 145"/>
              <a:gd name="T10" fmla="*/ 161 w 161"/>
              <a:gd name="T11" fmla="*/ 62 h 145"/>
              <a:gd name="T12" fmla="*/ 81 w 161"/>
              <a:gd name="T13" fmla="*/ 0 h 145"/>
              <a:gd name="T14" fmla="*/ 0 w 161"/>
              <a:gd name="T15" fmla="*/ 6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" h="145">
                <a:moveTo>
                  <a:pt x="0" y="62"/>
                </a:moveTo>
                <a:lnTo>
                  <a:pt x="0" y="145"/>
                </a:lnTo>
                <a:lnTo>
                  <a:pt x="31" y="145"/>
                </a:lnTo>
                <a:lnTo>
                  <a:pt x="130" y="145"/>
                </a:lnTo>
                <a:lnTo>
                  <a:pt x="161" y="145"/>
                </a:lnTo>
                <a:lnTo>
                  <a:pt x="161" y="62"/>
                </a:lnTo>
                <a:lnTo>
                  <a:pt x="81" y="0"/>
                </a:lnTo>
                <a:lnTo>
                  <a:pt x="0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83" name="稻壳儿小白白(http://dwz.cn/Wu2UP)"/>
          <p:cNvSpPr>
            <a:spLocks noChangeArrowheads="1"/>
          </p:cNvSpPr>
          <p:nvPr/>
        </p:nvSpPr>
        <p:spPr bwMode="auto">
          <a:xfrm>
            <a:off x="8556625" y="3559175"/>
            <a:ext cx="387350" cy="193675"/>
          </a:xfrm>
          <a:custGeom>
            <a:avLst/>
            <a:gdLst>
              <a:gd name="T0" fmla="*/ 225 w 246"/>
              <a:gd name="T1" fmla="*/ 80 h 123"/>
              <a:gd name="T2" fmla="*/ 225 w 246"/>
              <a:gd name="T3" fmla="*/ 21 h 123"/>
              <a:gd name="T4" fmla="*/ 182 w 246"/>
              <a:gd name="T5" fmla="*/ 21 h 123"/>
              <a:gd name="T6" fmla="*/ 182 w 246"/>
              <a:gd name="T7" fmla="*/ 47 h 123"/>
              <a:gd name="T8" fmla="*/ 123 w 246"/>
              <a:gd name="T9" fmla="*/ 0 h 123"/>
              <a:gd name="T10" fmla="*/ 0 w 246"/>
              <a:gd name="T11" fmla="*/ 97 h 123"/>
              <a:gd name="T12" fmla="*/ 21 w 246"/>
              <a:gd name="T13" fmla="*/ 123 h 123"/>
              <a:gd name="T14" fmla="*/ 123 w 246"/>
              <a:gd name="T15" fmla="*/ 42 h 123"/>
              <a:gd name="T16" fmla="*/ 225 w 246"/>
              <a:gd name="T17" fmla="*/ 123 h 123"/>
              <a:gd name="T18" fmla="*/ 246 w 246"/>
              <a:gd name="T19" fmla="*/ 97 h 123"/>
              <a:gd name="T20" fmla="*/ 225 w 246"/>
              <a:gd name="T21" fmla="*/ 8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6" h="123">
                <a:moveTo>
                  <a:pt x="225" y="80"/>
                </a:moveTo>
                <a:lnTo>
                  <a:pt x="225" y="21"/>
                </a:lnTo>
                <a:lnTo>
                  <a:pt x="182" y="21"/>
                </a:lnTo>
                <a:lnTo>
                  <a:pt x="182" y="47"/>
                </a:lnTo>
                <a:lnTo>
                  <a:pt x="123" y="0"/>
                </a:lnTo>
                <a:lnTo>
                  <a:pt x="0" y="97"/>
                </a:lnTo>
                <a:lnTo>
                  <a:pt x="21" y="123"/>
                </a:lnTo>
                <a:lnTo>
                  <a:pt x="123" y="42"/>
                </a:lnTo>
                <a:lnTo>
                  <a:pt x="225" y="123"/>
                </a:lnTo>
                <a:lnTo>
                  <a:pt x="246" y="97"/>
                </a:lnTo>
                <a:lnTo>
                  <a:pt x="225" y="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84" name="稻壳儿小白白(http://dwz.cn/Wu2UP)"/>
          <p:cNvSpPr>
            <a:spLocks noChangeArrowheads="1"/>
          </p:cNvSpPr>
          <p:nvPr/>
        </p:nvSpPr>
        <p:spPr bwMode="auto">
          <a:xfrm>
            <a:off x="7986713" y="5237163"/>
            <a:ext cx="549275" cy="54768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en-AU" altLang="en-US" sz="16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85" name="稻壳儿小白白(http://dwz.cn/Wu2UP)"/>
          <p:cNvSpPr>
            <a:spLocks noEditPoints="1" noChangeArrowheads="1"/>
          </p:cNvSpPr>
          <p:nvPr/>
        </p:nvSpPr>
        <p:spPr bwMode="auto">
          <a:xfrm>
            <a:off x="8051800" y="5346700"/>
            <a:ext cx="379413" cy="349250"/>
          </a:xfrm>
          <a:custGeom>
            <a:avLst/>
            <a:gdLst>
              <a:gd name="T0" fmla="*/ 39 w 68"/>
              <a:gd name="T1" fmla="*/ 36 h 63"/>
              <a:gd name="T2" fmla="*/ 41 w 68"/>
              <a:gd name="T3" fmla="*/ 44 h 63"/>
              <a:gd name="T4" fmla="*/ 35 w 68"/>
              <a:gd name="T5" fmla="*/ 50 h 63"/>
              <a:gd name="T6" fmla="*/ 27 w 68"/>
              <a:gd name="T7" fmla="*/ 53 h 63"/>
              <a:gd name="T8" fmla="*/ 18 w 68"/>
              <a:gd name="T9" fmla="*/ 53 h 63"/>
              <a:gd name="T10" fmla="*/ 11 w 68"/>
              <a:gd name="T11" fmla="*/ 50 h 63"/>
              <a:gd name="T12" fmla="*/ 4 w 68"/>
              <a:gd name="T13" fmla="*/ 44 h 63"/>
              <a:gd name="T14" fmla="*/ 6 w 68"/>
              <a:gd name="T15" fmla="*/ 36 h 63"/>
              <a:gd name="T16" fmla="*/ 0 w 68"/>
              <a:gd name="T17" fmla="*/ 28 h 63"/>
              <a:gd name="T18" fmla="*/ 7 w 68"/>
              <a:gd name="T19" fmla="*/ 23 h 63"/>
              <a:gd name="T20" fmla="*/ 4 w 68"/>
              <a:gd name="T21" fmla="*/ 18 h 63"/>
              <a:gd name="T22" fmla="*/ 15 w 68"/>
              <a:gd name="T23" fmla="*/ 16 h 63"/>
              <a:gd name="T24" fmla="*/ 19 w 68"/>
              <a:gd name="T25" fmla="*/ 8 h 63"/>
              <a:gd name="T26" fmla="*/ 28 w 68"/>
              <a:gd name="T27" fmla="*/ 15 h 63"/>
              <a:gd name="T28" fmla="*/ 35 w 68"/>
              <a:gd name="T29" fmla="*/ 12 h 63"/>
              <a:gd name="T30" fmla="*/ 41 w 68"/>
              <a:gd name="T31" fmla="*/ 19 h 63"/>
              <a:gd name="T32" fmla="*/ 45 w 68"/>
              <a:gd name="T33" fmla="*/ 27 h 63"/>
              <a:gd name="T34" fmla="*/ 23 w 68"/>
              <a:gd name="T35" fmla="*/ 22 h 63"/>
              <a:gd name="T36" fmla="*/ 32 w 68"/>
              <a:gd name="T37" fmla="*/ 31 h 63"/>
              <a:gd name="T38" fmla="*/ 63 w 68"/>
              <a:gd name="T39" fmla="*/ 16 h 63"/>
              <a:gd name="T40" fmla="*/ 64 w 68"/>
              <a:gd name="T41" fmla="*/ 24 h 63"/>
              <a:gd name="T42" fmla="*/ 55 w 68"/>
              <a:gd name="T43" fmla="*/ 22 h 63"/>
              <a:gd name="T44" fmla="*/ 46 w 68"/>
              <a:gd name="T45" fmla="*/ 24 h 63"/>
              <a:gd name="T46" fmla="*/ 46 w 68"/>
              <a:gd name="T47" fmla="*/ 16 h 63"/>
              <a:gd name="T48" fmla="*/ 46 w 68"/>
              <a:gd name="T49" fmla="*/ 9 h 63"/>
              <a:gd name="T50" fmla="*/ 46 w 68"/>
              <a:gd name="T51" fmla="*/ 2 h 63"/>
              <a:gd name="T52" fmla="*/ 55 w 68"/>
              <a:gd name="T53" fmla="*/ 4 h 63"/>
              <a:gd name="T54" fmla="*/ 59 w 68"/>
              <a:gd name="T55" fmla="*/ 0 h 63"/>
              <a:gd name="T56" fmla="*/ 62 w 68"/>
              <a:gd name="T57" fmla="*/ 7 h 63"/>
              <a:gd name="T58" fmla="*/ 68 w 68"/>
              <a:gd name="T59" fmla="*/ 15 h 63"/>
              <a:gd name="T60" fmla="*/ 62 w 68"/>
              <a:gd name="T61" fmla="*/ 55 h 63"/>
              <a:gd name="T62" fmla="*/ 59 w 68"/>
              <a:gd name="T63" fmla="*/ 63 h 63"/>
              <a:gd name="T64" fmla="*/ 54 w 68"/>
              <a:gd name="T65" fmla="*/ 59 h 63"/>
              <a:gd name="T66" fmla="*/ 45 w 68"/>
              <a:gd name="T67" fmla="*/ 60 h 63"/>
              <a:gd name="T68" fmla="*/ 41 w 68"/>
              <a:gd name="T69" fmla="*/ 52 h 63"/>
              <a:gd name="T70" fmla="*/ 47 w 68"/>
              <a:gd name="T71" fmla="*/ 44 h 63"/>
              <a:gd name="T72" fmla="*/ 50 w 68"/>
              <a:gd name="T73" fmla="*/ 36 h 63"/>
              <a:gd name="T74" fmla="*/ 56 w 68"/>
              <a:gd name="T75" fmla="*/ 40 h 63"/>
              <a:gd name="T76" fmla="*/ 64 w 68"/>
              <a:gd name="T77" fmla="*/ 39 h 63"/>
              <a:gd name="T78" fmla="*/ 63 w 68"/>
              <a:gd name="T79" fmla="*/ 46 h 63"/>
              <a:gd name="T80" fmla="*/ 55 w 68"/>
              <a:gd name="T81" fmla="*/ 8 h 63"/>
              <a:gd name="T82" fmla="*/ 59 w 68"/>
              <a:gd name="T83" fmla="*/ 13 h 63"/>
              <a:gd name="T84" fmla="*/ 50 w 68"/>
              <a:gd name="T85" fmla="*/ 49 h 63"/>
              <a:gd name="T86" fmla="*/ 55 w 68"/>
              <a:gd name="T87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pic>
        <p:nvPicPr>
          <p:cNvPr id="32786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3" y="2114550"/>
            <a:ext cx="78105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7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2230438"/>
            <a:ext cx="744538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8" name="稻壳儿小白白(http://dwz.cn/Wu2UP)"/>
          <p:cNvSpPr>
            <a:spLocks noChangeArrowheads="1"/>
          </p:cNvSpPr>
          <p:nvPr/>
        </p:nvSpPr>
        <p:spPr bwMode="auto">
          <a:xfrm>
            <a:off x="7634288" y="1927225"/>
            <a:ext cx="549275" cy="547688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en-AU" altLang="en-US" sz="16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89" name="稻壳儿小白白(http://dwz.cn/Wu2UP)"/>
          <p:cNvSpPr>
            <a:spLocks noEditPoints="1" noChangeArrowheads="1"/>
          </p:cNvSpPr>
          <p:nvPr/>
        </p:nvSpPr>
        <p:spPr bwMode="auto">
          <a:xfrm>
            <a:off x="7729538" y="2036763"/>
            <a:ext cx="379412" cy="314325"/>
          </a:xfrm>
          <a:custGeom>
            <a:avLst/>
            <a:gdLst>
              <a:gd name="T0" fmla="*/ 260 w 287"/>
              <a:gd name="T1" fmla="*/ 78 h 237"/>
              <a:gd name="T2" fmla="*/ 244 w 287"/>
              <a:gd name="T3" fmla="*/ 94 h 237"/>
              <a:gd name="T4" fmla="*/ 260 w 287"/>
              <a:gd name="T5" fmla="*/ 111 h 237"/>
              <a:gd name="T6" fmla="*/ 277 w 287"/>
              <a:gd name="T7" fmla="*/ 94 h 237"/>
              <a:gd name="T8" fmla="*/ 260 w 287"/>
              <a:gd name="T9" fmla="*/ 78 h 237"/>
              <a:gd name="T10" fmla="*/ 27 w 287"/>
              <a:gd name="T11" fmla="*/ 78 h 237"/>
              <a:gd name="T12" fmla="*/ 11 w 287"/>
              <a:gd name="T13" fmla="*/ 94 h 237"/>
              <a:gd name="T14" fmla="*/ 27 w 287"/>
              <a:gd name="T15" fmla="*/ 111 h 237"/>
              <a:gd name="T16" fmla="*/ 43 w 287"/>
              <a:gd name="T17" fmla="*/ 94 h 237"/>
              <a:gd name="T18" fmla="*/ 27 w 287"/>
              <a:gd name="T19" fmla="*/ 78 h 237"/>
              <a:gd name="T20" fmla="*/ 212 w 287"/>
              <a:gd name="T21" fmla="*/ 49 h 237"/>
              <a:gd name="T22" fmla="*/ 188 w 287"/>
              <a:gd name="T23" fmla="*/ 73 h 237"/>
              <a:gd name="T24" fmla="*/ 212 w 287"/>
              <a:gd name="T25" fmla="*/ 97 h 237"/>
              <a:gd name="T26" fmla="*/ 236 w 287"/>
              <a:gd name="T27" fmla="*/ 73 h 237"/>
              <a:gd name="T28" fmla="*/ 212 w 287"/>
              <a:gd name="T29" fmla="*/ 49 h 237"/>
              <a:gd name="T30" fmla="*/ 287 w 287"/>
              <a:gd name="T31" fmla="*/ 196 h 237"/>
              <a:gd name="T32" fmla="*/ 259 w 287"/>
              <a:gd name="T33" fmla="*/ 196 h 237"/>
              <a:gd name="T34" fmla="*/ 259 w 287"/>
              <a:gd name="T35" fmla="*/ 145 h 237"/>
              <a:gd name="T36" fmla="*/ 253 w 287"/>
              <a:gd name="T37" fmla="*/ 121 h 237"/>
              <a:gd name="T38" fmla="*/ 260 w 287"/>
              <a:gd name="T39" fmla="*/ 120 h 237"/>
              <a:gd name="T40" fmla="*/ 287 w 287"/>
              <a:gd name="T41" fmla="*/ 147 h 237"/>
              <a:gd name="T42" fmla="*/ 287 w 287"/>
              <a:gd name="T43" fmla="*/ 196 h 237"/>
              <a:gd name="T44" fmla="*/ 75 w 287"/>
              <a:gd name="T45" fmla="*/ 49 h 237"/>
              <a:gd name="T46" fmla="*/ 51 w 287"/>
              <a:gd name="T47" fmla="*/ 73 h 237"/>
              <a:gd name="T48" fmla="*/ 75 w 287"/>
              <a:gd name="T49" fmla="*/ 97 h 237"/>
              <a:gd name="T50" fmla="*/ 99 w 287"/>
              <a:gd name="T51" fmla="*/ 73 h 237"/>
              <a:gd name="T52" fmla="*/ 75 w 287"/>
              <a:gd name="T53" fmla="*/ 49 h 237"/>
              <a:gd name="T54" fmla="*/ 27 w 287"/>
              <a:gd name="T55" fmla="*/ 120 h 237"/>
              <a:gd name="T56" fmla="*/ 34 w 287"/>
              <a:gd name="T57" fmla="*/ 121 h 237"/>
              <a:gd name="T58" fmla="*/ 28 w 287"/>
              <a:gd name="T59" fmla="*/ 145 h 237"/>
              <a:gd name="T60" fmla="*/ 28 w 287"/>
              <a:gd name="T61" fmla="*/ 196 h 237"/>
              <a:gd name="T62" fmla="*/ 0 w 287"/>
              <a:gd name="T63" fmla="*/ 196 h 237"/>
              <a:gd name="T64" fmla="*/ 0 w 287"/>
              <a:gd name="T65" fmla="*/ 147 h 237"/>
              <a:gd name="T66" fmla="*/ 27 w 287"/>
              <a:gd name="T67" fmla="*/ 120 h 237"/>
              <a:gd name="T68" fmla="*/ 144 w 287"/>
              <a:gd name="T69" fmla="*/ 0 h 237"/>
              <a:gd name="T70" fmla="*/ 108 w 287"/>
              <a:gd name="T71" fmla="*/ 36 h 237"/>
              <a:gd name="T72" fmla="*/ 144 w 287"/>
              <a:gd name="T73" fmla="*/ 72 h 237"/>
              <a:gd name="T74" fmla="*/ 179 w 287"/>
              <a:gd name="T75" fmla="*/ 36 h 237"/>
              <a:gd name="T76" fmla="*/ 144 w 287"/>
              <a:gd name="T77" fmla="*/ 0 h 237"/>
              <a:gd name="T78" fmla="*/ 251 w 287"/>
              <a:gd name="T79" fmla="*/ 214 h 237"/>
              <a:gd name="T80" fmla="*/ 208 w 287"/>
              <a:gd name="T81" fmla="*/ 214 h 237"/>
              <a:gd name="T82" fmla="*/ 208 w 287"/>
              <a:gd name="T83" fmla="*/ 137 h 237"/>
              <a:gd name="T84" fmla="*/ 201 w 287"/>
              <a:gd name="T85" fmla="*/ 108 h 237"/>
              <a:gd name="T86" fmla="*/ 212 w 287"/>
              <a:gd name="T87" fmla="*/ 106 h 237"/>
              <a:gd name="T88" fmla="*/ 251 w 287"/>
              <a:gd name="T89" fmla="*/ 145 h 237"/>
              <a:gd name="T90" fmla="*/ 251 w 287"/>
              <a:gd name="T91" fmla="*/ 214 h 237"/>
              <a:gd name="T92" fmla="*/ 79 w 287"/>
              <a:gd name="T93" fmla="*/ 137 h 237"/>
              <a:gd name="T94" fmla="*/ 79 w 287"/>
              <a:gd name="T95" fmla="*/ 214 h 237"/>
              <a:gd name="T96" fmla="*/ 37 w 287"/>
              <a:gd name="T97" fmla="*/ 214 h 237"/>
              <a:gd name="T98" fmla="*/ 37 w 287"/>
              <a:gd name="T99" fmla="*/ 145 h 237"/>
              <a:gd name="T100" fmla="*/ 75 w 287"/>
              <a:gd name="T101" fmla="*/ 106 h 237"/>
              <a:gd name="T102" fmla="*/ 86 w 287"/>
              <a:gd name="T103" fmla="*/ 108 h 237"/>
              <a:gd name="T104" fmla="*/ 79 w 287"/>
              <a:gd name="T105" fmla="*/ 137 h 237"/>
              <a:gd name="T106" fmla="*/ 88 w 287"/>
              <a:gd name="T107" fmla="*/ 237 h 237"/>
              <a:gd name="T108" fmla="*/ 200 w 287"/>
              <a:gd name="T109" fmla="*/ 237 h 237"/>
              <a:gd name="T110" fmla="*/ 200 w 287"/>
              <a:gd name="T111" fmla="*/ 137 h 237"/>
              <a:gd name="T112" fmla="*/ 144 w 287"/>
              <a:gd name="T113" fmla="*/ 81 h 237"/>
              <a:gd name="T114" fmla="*/ 88 w 287"/>
              <a:gd name="T115" fmla="*/ 137 h 237"/>
              <a:gd name="T116" fmla="*/ 88 w 287"/>
              <a:gd name="T117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7" h="237">
                <a:moveTo>
                  <a:pt x="260" y="78"/>
                </a:moveTo>
                <a:cubicBezTo>
                  <a:pt x="251" y="78"/>
                  <a:pt x="244" y="85"/>
                  <a:pt x="244" y="94"/>
                </a:cubicBezTo>
                <a:cubicBezTo>
                  <a:pt x="244" y="103"/>
                  <a:pt x="251" y="111"/>
                  <a:pt x="260" y="111"/>
                </a:cubicBezTo>
                <a:cubicBezTo>
                  <a:pt x="269" y="111"/>
                  <a:pt x="277" y="103"/>
                  <a:pt x="277" y="94"/>
                </a:cubicBezTo>
                <a:cubicBezTo>
                  <a:pt x="277" y="85"/>
                  <a:pt x="269" y="78"/>
                  <a:pt x="260" y="78"/>
                </a:cubicBezTo>
                <a:close/>
                <a:moveTo>
                  <a:pt x="27" y="78"/>
                </a:moveTo>
                <a:cubicBezTo>
                  <a:pt x="18" y="78"/>
                  <a:pt x="11" y="85"/>
                  <a:pt x="11" y="94"/>
                </a:cubicBezTo>
                <a:cubicBezTo>
                  <a:pt x="11" y="103"/>
                  <a:pt x="18" y="111"/>
                  <a:pt x="27" y="111"/>
                </a:cubicBezTo>
                <a:cubicBezTo>
                  <a:pt x="36" y="111"/>
                  <a:pt x="43" y="103"/>
                  <a:pt x="43" y="94"/>
                </a:cubicBezTo>
                <a:cubicBezTo>
                  <a:pt x="43" y="85"/>
                  <a:pt x="36" y="78"/>
                  <a:pt x="27" y="78"/>
                </a:cubicBezTo>
                <a:close/>
                <a:moveTo>
                  <a:pt x="212" y="49"/>
                </a:moveTo>
                <a:cubicBezTo>
                  <a:pt x="199" y="49"/>
                  <a:pt x="188" y="59"/>
                  <a:pt x="188" y="73"/>
                </a:cubicBezTo>
                <a:cubicBezTo>
                  <a:pt x="188" y="86"/>
                  <a:pt x="199" y="97"/>
                  <a:pt x="212" y="97"/>
                </a:cubicBezTo>
                <a:cubicBezTo>
                  <a:pt x="225" y="97"/>
                  <a:pt x="236" y="86"/>
                  <a:pt x="236" y="73"/>
                </a:cubicBezTo>
                <a:cubicBezTo>
                  <a:pt x="236" y="59"/>
                  <a:pt x="225" y="49"/>
                  <a:pt x="212" y="49"/>
                </a:cubicBezTo>
                <a:close/>
                <a:moveTo>
                  <a:pt x="287" y="196"/>
                </a:moveTo>
                <a:cubicBezTo>
                  <a:pt x="259" y="196"/>
                  <a:pt x="259" y="196"/>
                  <a:pt x="259" y="196"/>
                </a:cubicBezTo>
                <a:cubicBezTo>
                  <a:pt x="259" y="145"/>
                  <a:pt x="259" y="145"/>
                  <a:pt x="259" y="145"/>
                </a:cubicBezTo>
                <a:cubicBezTo>
                  <a:pt x="259" y="136"/>
                  <a:pt x="257" y="128"/>
                  <a:pt x="253" y="121"/>
                </a:cubicBezTo>
                <a:cubicBezTo>
                  <a:pt x="255" y="120"/>
                  <a:pt x="258" y="120"/>
                  <a:pt x="260" y="120"/>
                </a:cubicBezTo>
                <a:cubicBezTo>
                  <a:pt x="275" y="120"/>
                  <a:pt x="287" y="132"/>
                  <a:pt x="287" y="147"/>
                </a:cubicBezTo>
                <a:lnTo>
                  <a:pt x="287" y="196"/>
                </a:lnTo>
                <a:close/>
                <a:moveTo>
                  <a:pt x="75" y="49"/>
                </a:moveTo>
                <a:cubicBezTo>
                  <a:pt x="62" y="49"/>
                  <a:pt x="51" y="59"/>
                  <a:pt x="51" y="73"/>
                </a:cubicBezTo>
                <a:cubicBezTo>
                  <a:pt x="51" y="86"/>
                  <a:pt x="62" y="97"/>
                  <a:pt x="75" y="97"/>
                </a:cubicBezTo>
                <a:cubicBezTo>
                  <a:pt x="88" y="97"/>
                  <a:pt x="99" y="86"/>
                  <a:pt x="99" y="73"/>
                </a:cubicBezTo>
                <a:cubicBezTo>
                  <a:pt x="99" y="59"/>
                  <a:pt x="88" y="49"/>
                  <a:pt x="75" y="49"/>
                </a:cubicBezTo>
                <a:close/>
                <a:moveTo>
                  <a:pt x="27" y="120"/>
                </a:moveTo>
                <a:cubicBezTo>
                  <a:pt x="29" y="120"/>
                  <a:pt x="32" y="120"/>
                  <a:pt x="34" y="121"/>
                </a:cubicBezTo>
                <a:cubicBezTo>
                  <a:pt x="30" y="128"/>
                  <a:pt x="28" y="136"/>
                  <a:pt x="28" y="145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32"/>
                  <a:pt x="12" y="120"/>
                  <a:pt x="27" y="120"/>
                </a:cubicBezTo>
                <a:close/>
                <a:moveTo>
                  <a:pt x="144" y="0"/>
                </a:moveTo>
                <a:cubicBezTo>
                  <a:pt x="124" y="0"/>
                  <a:pt x="108" y="16"/>
                  <a:pt x="108" y="36"/>
                </a:cubicBezTo>
                <a:cubicBezTo>
                  <a:pt x="108" y="56"/>
                  <a:pt x="124" y="72"/>
                  <a:pt x="144" y="72"/>
                </a:cubicBezTo>
                <a:cubicBezTo>
                  <a:pt x="163" y="72"/>
                  <a:pt x="179" y="56"/>
                  <a:pt x="179" y="36"/>
                </a:cubicBezTo>
                <a:cubicBezTo>
                  <a:pt x="179" y="16"/>
                  <a:pt x="163" y="0"/>
                  <a:pt x="144" y="0"/>
                </a:cubicBezTo>
                <a:close/>
                <a:moveTo>
                  <a:pt x="251" y="214"/>
                </a:moveTo>
                <a:cubicBezTo>
                  <a:pt x="208" y="214"/>
                  <a:pt x="208" y="214"/>
                  <a:pt x="208" y="214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27"/>
                  <a:pt x="206" y="117"/>
                  <a:pt x="201" y="108"/>
                </a:cubicBezTo>
                <a:cubicBezTo>
                  <a:pt x="205" y="107"/>
                  <a:pt x="208" y="106"/>
                  <a:pt x="212" y="106"/>
                </a:cubicBezTo>
                <a:cubicBezTo>
                  <a:pt x="233" y="106"/>
                  <a:pt x="251" y="124"/>
                  <a:pt x="251" y="145"/>
                </a:cubicBezTo>
                <a:lnTo>
                  <a:pt x="251" y="214"/>
                </a:lnTo>
                <a:close/>
                <a:moveTo>
                  <a:pt x="79" y="137"/>
                </a:moveTo>
                <a:cubicBezTo>
                  <a:pt x="79" y="214"/>
                  <a:pt x="79" y="214"/>
                  <a:pt x="79" y="214"/>
                </a:cubicBezTo>
                <a:cubicBezTo>
                  <a:pt x="37" y="214"/>
                  <a:pt x="37" y="214"/>
                  <a:pt x="37" y="214"/>
                </a:cubicBezTo>
                <a:cubicBezTo>
                  <a:pt x="37" y="145"/>
                  <a:pt x="37" y="145"/>
                  <a:pt x="37" y="145"/>
                </a:cubicBezTo>
                <a:cubicBezTo>
                  <a:pt x="37" y="124"/>
                  <a:pt x="54" y="106"/>
                  <a:pt x="75" y="106"/>
                </a:cubicBezTo>
                <a:cubicBezTo>
                  <a:pt x="79" y="106"/>
                  <a:pt x="83" y="107"/>
                  <a:pt x="86" y="108"/>
                </a:cubicBezTo>
                <a:cubicBezTo>
                  <a:pt x="81" y="117"/>
                  <a:pt x="79" y="127"/>
                  <a:pt x="79" y="137"/>
                </a:cubicBezTo>
                <a:close/>
                <a:moveTo>
                  <a:pt x="88" y="237"/>
                </a:moveTo>
                <a:cubicBezTo>
                  <a:pt x="200" y="237"/>
                  <a:pt x="200" y="237"/>
                  <a:pt x="200" y="237"/>
                </a:cubicBezTo>
                <a:cubicBezTo>
                  <a:pt x="200" y="137"/>
                  <a:pt x="200" y="137"/>
                  <a:pt x="200" y="137"/>
                </a:cubicBezTo>
                <a:cubicBezTo>
                  <a:pt x="200" y="106"/>
                  <a:pt x="174" y="81"/>
                  <a:pt x="144" y="81"/>
                </a:cubicBezTo>
                <a:cubicBezTo>
                  <a:pt x="113" y="81"/>
                  <a:pt x="88" y="106"/>
                  <a:pt x="88" y="137"/>
                </a:cubicBezTo>
                <a:lnTo>
                  <a:pt x="88" y="2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90" name="稻壳儿小白白(http://dwz.cn/Wu2UP)"/>
          <p:cNvSpPr>
            <a:spLocks noChangeArrowheads="1"/>
          </p:cNvSpPr>
          <p:nvPr/>
        </p:nvSpPr>
        <p:spPr bwMode="auto">
          <a:xfrm>
            <a:off x="5122863" y="4935538"/>
            <a:ext cx="414337" cy="414337"/>
          </a:xfrm>
          <a:custGeom>
            <a:avLst/>
            <a:gdLst>
              <a:gd name="T0" fmla="*/ 266 w 360"/>
              <a:gd name="T1" fmla="*/ 360 h 360"/>
              <a:gd name="T2" fmla="*/ 294 w 360"/>
              <a:gd name="T3" fmla="*/ 331 h 360"/>
              <a:gd name="T4" fmla="*/ 245 w 360"/>
              <a:gd name="T5" fmla="*/ 155 h 360"/>
              <a:gd name="T6" fmla="*/ 318 w 360"/>
              <a:gd name="T7" fmla="*/ 82 h 360"/>
              <a:gd name="T8" fmla="*/ 340 w 360"/>
              <a:gd name="T9" fmla="*/ 19 h 360"/>
              <a:gd name="T10" fmla="*/ 278 w 360"/>
              <a:gd name="T11" fmla="*/ 42 h 360"/>
              <a:gd name="T12" fmla="*/ 205 w 360"/>
              <a:gd name="T13" fmla="*/ 115 h 360"/>
              <a:gd name="T14" fmla="*/ 28 w 360"/>
              <a:gd name="T15" fmla="*/ 65 h 360"/>
              <a:gd name="T16" fmla="*/ 0 w 360"/>
              <a:gd name="T17" fmla="*/ 94 h 360"/>
              <a:gd name="T18" fmla="*/ 148 w 360"/>
              <a:gd name="T19" fmla="*/ 172 h 360"/>
              <a:gd name="T20" fmla="*/ 98 w 360"/>
              <a:gd name="T21" fmla="*/ 222 h 360"/>
              <a:gd name="T22" fmla="*/ 38 w 360"/>
              <a:gd name="T23" fmla="*/ 226 h 360"/>
              <a:gd name="T24" fmla="*/ 9 w 360"/>
              <a:gd name="T25" fmla="*/ 254 h 360"/>
              <a:gd name="T26" fmla="*/ 80 w 360"/>
              <a:gd name="T27" fmla="*/ 280 h 360"/>
              <a:gd name="T28" fmla="*/ 105 w 360"/>
              <a:gd name="T29" fmla="*/ 350 h 360"/>
              <a:gd name="T30" fmla="*/ 134 w 360"/>
              <a:gd name="T31" fmla="*/ 322 h 360"/>
              <a:gd name="T32" fmla="*/ 137 w 360"/>
              <a:gd name="T33" fmla="*/ 262 h 360"/>
              <a:gd name="T34" fmla="*/ 188 w 360"/>
              <a:gd name="T35" fmla="*/ 211 h 360"/>
              <a:gd name="T36" fmla="*/ 266 w 360"/>
              <a:gd name="T37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0" h="360">
                <a:moveTo>
                  <a:pt x="266" y="360"/>
                </a:moveTo>
                <a:cubicBezTo>
                  <a:pt x="294" y="331"/>
                  <a:pt x="294" y="331"/>
                  <a:pt x="294" y="331"/>
                </a:cubicBezTo>
                <a:cubicBezTo>
                  <a:pt x="245" y="155"/>
                  <a:pt x="245" y="155"/>
                  <a:pt x="245" y="155"/>
                </a:cubicBezTo>
                <a:cubicBezTo>
                  <a:pt x="318" y="82"/>
                  <a:pt x="318" y="82"/>
                  <a:pt x="318" y="82"/>
                </a:cubicBezTo>
                <a:cubicBezTo>
                  <a:pt x="318" y="82"/>
                  <a:pt x="360" y="39"/>
                  <a:pt x="340" y="19"/>
                </a:cubicBezTo>
                <a:cubicBezTo>
                  <a:pt x="320" y="0"/>
                  <a:pt x="278" y="42"/>
                  <a:pt x="278" y="42"/>
                </a:cubicBezTo>
                <a:cubicBezTo>
                  <a:pt x="205" y="115"/>
                  <a:pt x="205" y="115"/>
                  <a:pt x="205" y="115"/>
                </a:cubicBezTo>
                <a:cubicBezTo>
                  <a:pt x="28" y="65"/>
                  <a:pt x="28" y="65"/>
                  <a:pt x="28" y="65"/>
                </a:cubicBezTo>
                <a:cubicBezTo>
                  <a:pt x="0" y="94"/>
                  <a:pt x="0" y="94"/>
                  <a:pt x="0" y="94"/>
                </a:cubicBezTo>
                <a:cubicBezTo>
                  <a:pt x="148" y="172"/>
                  <a:pt x="148" y="172"/>
                  <a:pt x="148" y="17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9" y="254"/>
                  <a:pt x="9" y="254"/>
                  <a:pt x="9" y="254"/>
                </a:cubicBezTo>
                <a:cubicBezTo>
                  <a:pt x="80" y="280"/>
                  <a:pt x="80" y="280"/>
                  <a:pt x="80" y="280"/>
                </a:cubicBezTo>
                <a:cubicBezTo>
                  <a:pt x="105" y="350"/>
                  <a:pt x="105" y="350"/>
                  <a:pt x="105" y="350"/>
                </a:cubicBezTo>
                <a:cubicBezTo>
                  <a:pt x="134" y="322"/>
                  <a:pt x="134" y="322"/>
                  <a:pt x="134" y="32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88" y="211"/>
                  <a:pt x="188" y="211"/>
                  <a:pt x="188" y="211"/>
                </a:cubicBezTo>
                <a:lnTo>
                  <a:pt x="266" y="3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91" name="稻壳儿小白白(http://dwz.cn/Wu2UP)"/>
          <p:cNvSpPr>
            <a:spLocks noChangeArrowheads="1"/>
          </p:cNvSpPr>
          <p:nvPr/>
        </p:nvSpPr>
        <p:spPr bwMode="auto">
          <a:xfrm flipH="1">
            <a:off x="3675063" y="5237163"/>
            <a:ext cx="549275" cy="54768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en-AU" altLang="en-US" sz="16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2792" name="稻壳儿小白白(http://dwz.cn/Wu2UP)"/>
          <p:cNvSpPr>
            <a:spLocks noChangeArrowheads="1"/>
          </p:cNvSpPr>
          <p:nvPr/>
        </p:nvSpPr>
        <p:spPr bwMode="auto">
          <a:xfrm>
            <a:off x="3771900" y="5337175"/>
            <a:ext cx="358775" cy="358775"/>
          </a:xfrm>
          <a:custGeom>
            <a:avLst/>
            <a:gdLst>
              <a:gd name="T0" fmla="*/ 266 w 360"/>
              <a:gd name="T1" fmla="*/ 360 h 360"/>
              <a:gd name="T2" fmla="*/ 294 w 360"/>
              <a:gd name="T3" fmla="*/ 331 h 360"/>
              <a:gd name="T4" fmla="*/ 245 w 360"/>
              <a:gd name="T5" fmla="*/ 155 h 360"/>
              <a:gd name="T6" fmla="*/ 318 w 360"/>
              <a:gd name="T7" fmla="*/ 82 h 360"/>
              <a:gd name="T8" fmla="*/ 340 w 360"/>
              <a:gd name="T9" fmla="*/ 19 h 360"/>
              <a:gd name="T10" fmla="*/ 278 w 360"/>
              <a:gd name="T11" fmla="*/ 42 h 360"/>
              <a:gd name="T12" fmla="*/ 205 w 360"/>
              <a:gd name="T13" fmla="*/ 115 h 360"/>
              <a:gd name="T14" fmla="*/ 28 w 360"/>
              <a:gd name="T15" fmla="*/ 65 h 360"/>
              <a:gd name="T16" fmla="*/ 0 w 360"/>
              <a:gd name="T17" fmla="*/ 94 h 360"/>
              <a:gd name="T18" fmla="*/ 148 w 360"/>
              <a:gd name="T19" fmla="*/ 172 h 360"/>
              <a:gd name="T20" fmla="*/ 98 w 360"/>
              <a:gd name="T21" fmla="*/ 222 h 360"/>
              <a:gd name="T22" fmla="*/ 38 w 360"/>
              <a:gd name="T23" fmla="*/ 226 h 360"/>
              <a:gd name="T24" fmla="*/ 9 w 360"/>
              <a:gd name="T25" fmla="*/ 254 h 360"/>
              <a:gd name="T26" fmla="*/ 80 w 360"/>
              <a:gd name="T27" fmla="*/ 280 h 360"/>
              <a:gd name="T28" fmla="*/ 105 w 360"/>
              <a:gd name="T29" fmla="*/ 350 h 360"/>
              <a:gd name="T30" fmla="*/ 134 w 360"/>
              <a:gd name="T31" fmla="*/ 322 h 360"/>
              <a:gd name="T32" fmla="*/ 137 w 360"/>
              <a:gd name="T33" fmla="*/ 262 h 360"/>
              <a:gd name="T34" fmla="*/ 188 w 360"/>
              <a:gd name="T35" fmla="*/ 211 h 360"/>
              <a:gd name="T36" fmla="*/ 266 w 360"/>
              <a:gd name="T37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0" h="360">
                <a:moveTo>
                  <a:pt x="266" y="360"/>
                </a:moveTo>
                <a:cubicBezTo>
                  <a:pt x="294" y="331"/>
                  <a:pt x="294" y="331"/>
                  <a:pt x="294" y="331"/>
                </a:cubicBezTo>
                <a:cubicBezTo>
                  <a:pt x="245" y="155"/>
                  <a:pt x="245" y="155"/>
                  <a:pt x="245" y="155"/>
                </a:cubicBezTo>
                <a:cubicBezTo>
                  <a:pt x="318" y="82"/>
                  <a:pt x="318" y="82"/>
                  <a:pt x="318" y="82"/>
                </a:cubicBezTo>
                <a:cubicBezTo>
                  <a:pt x="318" y="82"/>
                  <a:pt x="360" y="39"/>
                  <a:pt x="340" y="19"/>
                </a:cubicBezTo>
                <a:cubicBezTo>
                  <a:pt x="320" y="0"/>
                  <a:pt x="278" y="42"/>
                  <a:pt x="278" y="42"/>
                </a:cubicBezTo>
                <a:cubicBezTo>
                  <a:pt x="205" y="115"/>
                  <a:pt x="205" y="115"/>
                  <a:pt x="205" y="115"/>
                </a:cubicBezTo>
                <a:cubicBezTo>
                  <a:pt x="28" y="65"/>
                  <a:pt x="28" y="65"/>
                  <a:pt x="28" y="65"/>
                </a:cubicBezTo>
                <a:cubicBezTo>
                  <a:pt x="0" y="94"/>
                  <a:pt x="0" y="94"/>
                  <a:pt x="0" y="94"/>
                </a:cubicBezTo>
                <a:cubicBezTo>
                  <a:pt x="148" y="172"/>
                  <a:pt x="148" y="172"/>
                  <a:pt x="148" y="17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9" y="254"/>
                  <a:pt x="9" y="254"/>
                  <a:pt x="9" y="254"/>
                </a:cubicBezTo>
                <a:cubicBezTo>
                  <a:pt x="80" y="280"/>
                  <a:pt x="80" y="280"/>
                  <a:pt x="80" y="280"/>
                </a:cubicBezTo>
                <a:cubicBezTo>
                  <a:pt x="105" y="350"/>
                  <a:pt x="105" y="350"/>
                  <a:pt x="105" y="350"/>
                </a:cubicBezTo>
                <a:cubicBezTo>
                  <a:pt x="134" y="322"/>
                  <a:pt x="134" y="322"/>
                  <a:pt x="134" y="32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88" y="211"/>
                  <a:pt x="188" y="211"/>
                  <a:pt x="188" y="211"/>
                </a:cubicBezTo>
                <a:lnTo>
                  <a:pt x="266" y="3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2793" name="稻壳儿小白白(http://dwz.cn/Wu2UP)"/>
          <p:cNvSpPr txBox="1">
            <a:spLocks noChangeArrowheads="1"/>
          </p:cNvSpPr>
          <p:nvPr/>
        </p:nvSpPr>
        <p:spPr bwMode="auto">
          <a:xfrm>
            <a:off x="1109662" y="1586111"/>
            <a:ext cx="1952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sym typeface="Arial" panose="020B0604020202020204" pitchFamily="34" charset="0"/>
              </a:rPr>
              <a:t>step1</a:t>
            </a:r>
          </a:p>
        </p:txBody>
      </p:sp>
      <p:sp>
        <p:nvSpPr>
          <p:cNvPr id="32794" name="稻壳儿小白白(http://dwz.cn/Wu2UP)"/>
          <p:cNvSpPr txBox="1">
            <a:spLocks noChangeArrowheads="1"/>
          </p:cNvSpPr>
          <p:nvPr/>
        </p:nvSpPr>
        <p:spPr bwMode="auto">
          <a:xfrm>
            <a:off x="1109662" y="2052638"/>
            <a:ext cx="3051175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初始化全局指针、栈顶指针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，</a:t>
            </a:r>
          </a:p>
          <a:p>
            <a:pPr>
              <a:spcBef>
                <a:spcPct val="20000"/>
              </a:spcBef>
            </a:pPr>
            <a:r>
              <a:rPr lang="en-US" altLang="zh-CN" dirty="0" err="1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清零BSS段</a:t>
            </a:r>
            <a:endParaRPr lang="en-US" altLang="zh-CN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795" name="稻壳儿小白白(http://dwz.cn/Wu2UP)"/>
          <p:cNvSpPr txBox="1">
            <a:spLocks noChangeArrowheads="1"/>
          </p:cNvSpPr>
          <p:nvPr/>
        </p:nvSpPr>
        <p:spPr bwMode="auto">
          <a:xfrm>
            <a:off x="948323" y="3288815"/>
            <a:ext cx="1952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sym typeface="Arial" panose="020B0604020202020204" pitchFamily="34" charset="0"/>
              </a:rPr>
              <a:t>step 2</a:t>
            </a:r>
          </a:p>
        </p:txBody>
      </p:sp>
      <p:sp>
        <p:nvSpPr>
          <p:cNvPr id="32796" name="稻壳儿小白白(http://dwz.cn/Wu2UP)"/>
          <p:cNvSpPr txBox="1">
            <a:spLocks noChangeArrowheads="1"/>
          </p:cNvSpPr>
          <p:nvPr/>
        </p:nvSpPr>
        <p:spPr bwMode="auto">
          <a:xfrm>
            <a:off x="942975" y="3669373"/>
            <a:ext cx="21717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sym typeface="Arial" panose="020B0604020202020204" pitchFamily="34" charset="0"/>
              </a:rPr>
              <a:t>在中断向量处增加中断处理程序</a:t>
            </a:r>
          </a:p>
        </p:txBody>
      </p:sp>
      <p:sp>
        <p:nvSpPr>
          <p:cNvPr id="32797" name="稻壳儿小白白(http://dwz.cn/Wu2UP)"/>
          <p:cNvSpPr txBox="1">
            <a:spLocks noChangeArrowheads="1"/>
          </p:cNvSpPr>
          <p:nvPr/>
        </p:nvSpPr>
        <p:spPr bwMode="auto">
          <a:xfrm>
            <a:off x="942975" y="5029398"/>
            <a:ext cx="1952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sym typeface="Arial" panose="020B0604020202020204" pitchFamily="34" charset="0"/>
              </a:rPr>
              <a:t>step 3</a:t>
            </a:r>
          </a:p>
        </p:txBody>
      </p:sp>
      <p:sp>
        <p:nvSpPr>
          <p:cNvPr id="32798" name="稻壳儿小白白(http://dwz.cn/Wu2UP)"/>
          <p:cNvSpPr txBox="1">
            <a:spLocks noChangeArrowheads="1"/>
          </p:cNvSpPr>
          <p:nvPr/>
        </p:nvSpPr>
        <p:spPr bwMode="auto">
          <a:xfrm>
            <a:off x="977313" y="5463047"/>
            <a:ext cx="20193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sym typeface="Arial" panose="020B0604020202020204" pitchFamily="34" charset="0"/>
              </a:rPr>
              <a:t>实现中断关闭和中断恢复</a:t>
            </a:r>
          </a:p>
        </p:txBody>
      </p:sp>
      <p:sp>
        <p:nvSpPr>
          <p:cNvPr id="32799" name="稻壳儿小白白(http://dwz.cn/Wu2UP)"/>
          <p:cNvSpPr txBox="1">
            <a:spLocks noChangeArrowheads="1"/>
          </p:cNvSpPr>
          <p:nvPr/>
        </p:nvSpPr>
        <p:spPr bwMode="auto">
          <a:xfrm>
            <a:off x="8377238" y="1576389"/>
            <a:ext cx="1952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sym typeface="Arial" panose="020B0604020202020204" pitchFamily="34" charset="0"/>
              </a:rPr>
              <a:t>step 4</a:t>
            </a:r>
          </a:p>
        </p:txBody>
      </p:sp>
      <p:sp>
        <p:nvSpPr>
          <p:cNvPr id="32800" name="稻壳儿小白白(http://dwz.cn/Wu2UP)"/>
          <p:cNvSpPr txBox="1">
            <a:spLocks noChangeArrowheads="1"/>
          </p:cNvSpPr>
          <p:nvPr/>
        </p:nvSpPr>
        <p:spPr bwMode="auto">
          <a:xfrm>
            <a:off x="8377238" y="2032059"/>
            <a:ext cx="24970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sym typeface="Arial" panose="020B0604020202020204" pitchFamily="34" charset="0"/>
              </a:rPr>
              <a:t>实现用于常规上下文中调用的进程切换程序</a:t>
            </a:r>
          </a:p>
        </p:txBody>
      </p:sp>
      <p:sp>
        <p:nvSpPr>
          <p:cNvPr id="32801" name="稻壳儿小白白(http://dwz.cn/Wu2UP)"/>
          <p:cNvSpPr txBox="1">
            <a:spLocks noChangeArrowheads="1"/>
          </p:cNvSpPr>
          <p:nvPr/>
        </p:nvSpPr>
        <p:spPr bwMode="auto">
          <a:xfrm>
            <a:off x="9231313" y="3392374"/>
            <a:ext cx="19542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sym typeface="Arial" panose="020B0604020202020204" pitchFamily="34" charset="0"/>
              </a:rPr>
              <a:t>step 5</a:t>
            </a:r>
          </a:p>
        </p:txBody>
      </p:sp>
      <p:sp>
        <p:nvSpPr>
          <p:cNvPr id="32802" name="稻壳儿小白白(http://dwz.cn/Wu2UP)"/>
          <p:cNvSpPr txBox="1">
            <a:spLocks noChangeArrowheads="1"/>
          </p:cNvSpPr>
          <p:nvPr/>
        </p:nvSpPr>
        <p:spPr bwMode="auto">
          <a:xfrm>
            <a:off x="9226550" y="3829930"/>
            <a:ext cx="2020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sym typeface="Arial" panose="020B0604020202020204" pitchFamily="34" charset="0"/>
              </a:rPr>
              <a:t>编写中断处理函数</a:t>
            </a:r>
          </a:p>
        </p:txBody>
      </p:sp>
      <p:sp>
        <p:nvSpPr>
          <p:cNvPr id="32803" name="稻壳儿小白白(http://dwz.cn/Wu2UP)"/>
          <p:cNvSpPr txBox="1">
            <a:spLocks noChangeArrowheads="1"/>
          </p:cNvSpPr>
          <p:nvPr/>
        </p:nvSpPr>
        <p:spPr bwMode="auto">
          <a:xfrm>
            <a:off x="8713788" y="4944024"/>
            <a:ext cx="19542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2000" b="1" dirty="0">
                <a:solidFill>
                  <a:srgbClr val="445469"/>
                </a:solidFill>
                <a:sym typeface="Arial" panose="020B0604020202020204" pitchFamily="34" charset="0"/>
              </a:rPr>
              <a:t>step 6</a:t>
            </a:r>
          </a:p>
        </p:txBody>
      </p:sp>
      <p:sp>
        <p:nvSpPr>
          <p:cNvPr id="32804" name="稻壳儿小白白(http://dwz.cn/Wu2UP)"/>
          <p:cNvSpPr txBox="1">
            <a:spLocks noChangeArrowheads="1"/>
          </p:cNvSpPr>
          <p:nvPr/>
        </p:nvSpPr>
        <p:spPr bwMode="auto">
          <a:xfrm>
            <a:off x="8713788" y="5399088"/>
            <a:ext cx="27178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chemeClr val="accent4">
                    <a:lumMod val="50000"/>
                  </a:schemeClr>
                </a:solidFill>
                <a:sym typeface="Arial" panose="020B0604020202020204" pitchFamily="34" charset="0"/>
              </a:rPr>
              <a:t>编写SOPC板载硬件的初始化程序，包括开启外设、配置外设中断、配置cp0寄存器等</a:t>
            </a:r>
          </a:p>
        </p:txBody>
      </p:sp>
      <p:pic>
        <p:nvPicPr>
          <p:cNvPr id="32805" name="图片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06" name="文本框 88"/>
          <p:cNvSpPr txBox="1">
            <a:spLocks noChangeArrowheads="1"/>
          </p:cNvSpPr>
          <p:nvPr/>
        </p:nvSpPr>
        <p:spPr bwMode="auto">
          <a:xfrm>
            <a:off x="987425" y="266700"/>
            <a:ext cx="4549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>
                <a:solidFill>
                  <a:srgbClr val="117A68"/>
                </a:solidFill>
                <a:latin typeface="微软雅黑" panose="020B0503020204020204" pitchFamily="34" charset="-122"/>
              </a:rPr>
              <a:t>移植到yxmips中的主要步骤</a:t>
            </a:r>
          </a:p>
        </p:txBody>
      </p:sp>
      <p:sp>
        <p:nvSpPr>
          <p:cNvPr id="32807" name="文本框 89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3307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图片 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文本框 59"/>
          <p:cNvSpPr txBox="1">
            <a:spLocks noChangeArrowheads="1"/>
          </p:cNvSpPr>
          <p:nvPr/>
        </p:nvSpPr>
        <p:spPr bwMode="auto">
          <a:xfrm>
            <a:off x="987425" y="266700"/>
            <a:ext cx="2257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2400" b="1">
                <a:solidFill>
                  <a:srgbClr val="117A68"/>
                </a:solidFill>
                <a:latin typeface="微软雅黑" panose="020B0503020204020204" pitchFamily="34" charset="-122"/>
              </a:rPr>
              <a:t>Bootloader</a:t>
            </a:r>
          </a:p>
        </p:txBody>
      </p:sp>
      <p:sp>
        <p:nvSpPr>
          <p:cNvPr id="34819" name="文本框 61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aphicFrame>
        <p:nvGraphicFramePr>
          <p:cNvPr id="34820" name="对象 -21474826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441454"/>
              </p:ext>
            </p:extLst>
          </p:nvPr>
        </p:nvGraphicFramePr>
        <p:xfrm>
          <a:off x="635303" y="1883992"/>
          <a:ext cx="4604391" cy="3584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6" r:id="rId5" imgW="1557020" imgH="1211580" progId="Visio.Drawing.11">
                  <p:embed/>
                </p:oleObj>
              </mc:Choice>
              <mc:Fallback>
                <p:oleObj r:id="rId5" imgW="1557020" imgH="12115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303" y="1883992"/>
                        <a:ext cx="4604391" cy="3584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文本框 99"/>
          <p:cNvSpPr txBox="1">
            <a:spLocks noChangeArrowheads="1"/>
          </p:cNvSpPr>
          <p:nvPr/>
        </p:nvSpPr>
        <p:spPr bwMode="auto">
          <a:xfrm>
            <a:off x="635303" y="1249363"/>
            <a:ext cx="32784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445469"/>
                </a:solidFill>
              </a:rPr>
              <a:t>yxmips的FLASH空间安排</a:t>
            </a:r>
          </a:p>
        </p:txBody>
      </p:sp>
      <p:sp>
        <p:nvSpPr>
          <p:cNvPr id="34824" name="稻壳儿小白白(http://dwz.cn/Wu2UP)"/>
          <p:cNvSpPr>
            <a:spLocks noChangeArrowheads="1"/>
          </p:cNvSpPr>
          <p:nvPr/>
        </p:nvSpPr>
        <p:spPr bwMode="auto">
          <a:xfrm>
            <a:off x="5824467" y="1883992"/>
            <a:ext cx="638017" cy="63808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en-US" altLang="zh-CN" sz="2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34825" name="稻壳儿小白白(http://dwz.cn/Wu2UP)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486" y="1983672"/>
            <a:ext cx="403125" cy="35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6" name="稻壳儿小白白(http://dwz.cn/Wu2UP)"/>
          <p:cNvSpPr>
            <a:spLocks noChangeArrowheads="1"/>
          </p:cNvSpPr>
          <p:nvPr/>
        </p:nvSpPr>
        <p:spPr bwMode="auto">
          <a:xfrm>
            <a:off x="5824467" y="2744292"/>
            <a:ext cx="638017" cy="63808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en-US" altLang="zh-CN" sz="2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4827" name="稻壳儿小白白(http://dwz.cn/Wu2UP)"/>
          <p:cNvSpPr>
            <a:spLocks noEditPoints="1" noChangeArrowheads="1"/>
          </p:cNvSpPr>
          <p:nvPr/>
        </p:nvSpPr>
        <p:spPr bwMode="auto">
          <a:xfrm>
            <a:off x="5916519" y="2896669"/>
            <a:ext cx="453913" cy="375865"/>
          </a:xfrm>
          <a:custGeom>
            <a:avLst/>
            <a:gdLst>
              <a:gd name="T0" fmla="*/ 260 w 287"/>
              <a:gd name="T1" fmla="*/ 78 h 237"/>
              <a:gd name="T2" fmla="*/ 244 w 287"/>
              <a:gd name="T3" fmla="*/ 94 h 237"/>
              <a:gd name="T4" fmla="*/ 260 w 287"/>
              <a:gd name="T5" fmla="*/ 111 h 237"/>
              <a:gd name="T6" fmla="*/ 277 w 287"/>
              <a:gd name="T7" fmla="*/ 94 h 237"/>
              <a:gd name="T8" fmla="*/ 260 w 287"/>
              <a:gd name="T9" fmla="*/ 78 h 237"/>
              <a:gd name="T10" fmla="*/ 27 w 287"/>
              <a:gd name="T11" fmla="*/ 78 h 237"/>
              <a:gd name="T12" fmla="*/ 11 w 287"/>
              <a:gd name="T13" fmla="*/ 94 h 237"/>
              <a:gd name="T14" fmla="*/ 27 w 287"/>
              <a:gd name="T15" fmla="*/ 111 h 237"/>
              <a:gd name="T16" fmla="*/ 43 w 287"/>
              <a:gd name="T17" fmla="*/ 94 h 237"/>
              <a:gd name="T18" fmla="*/ 27 w 287"/>
              <a:gd name="T19" fmla="*/ 78 h 237"/>
              <a:gd name="T20" fmla="*/ 212 w 287"/>
              <a:gd name="T21" fmla="*/ 49 h 237"/>
              <a:gd name="T22" fmla="*/ 188 w 287"/>
              <a:gd name="T23" fmla="*/ 73 h 237"/>
              <a:gd name="T24" fmla="*/ 212 w 287"/>
              <a:gd name="T25" fmla="*/ 97 h 237"/>
              <a:gd name="T26" fmla="*/ 236 w 287"/>
              <a:gd name="T27" fmla="*/ 73 h 237"/>
              <a:gd name="T28" fmla="*/ 212 w 287"/>
              <a:gd name="T29" fmla="*/ 49 h 237"/>
              <a:gd name="T30" fmla="*/ 287 w 287"/>
              <a:gd name="T31" fmla="*/ 196 h 237"/>
              <a:gd name="T32" fmla="*/ 259 w 287"/>
              <a:gd name="T33" fmla="*/ 196 h 237"/>
              <a:gd name="T34" fmla="*/ 259 w 287"/>
              <a:gd name="T35" fmla="*/ 145 h 237"/>
              <a:gd name="T36" fmla="*/ 253 w 287"/>
              <a:gd name="T37" fmla="*/ 121 h 237"/>
              <a:gd name="T38" fmla="*/ 260 w 287"/>
              <a:gd name="T39" fmla="*/ 120 h 237"/>
              <a:gd name="T40" fmla="*/ 287 w 287"/>
              <a:gd name="T41" fmla="*/ 147 h 237"/>
              <a:gd name="T42" fmla="*/ 287 w 287"/>
              <a:gd name="T43" fmla="*/ 196 h 237"/>
              <a:gd name="T44" fmla="*/ 75 w 287"/>
              <a:gd name="T45" fmla="*/ 49 h 237"/>
              <a:gd name="T46" fmla="*/ 51 w 287"/>
              <a:gd name="T47" fmla="*/ 73 h 237"/>
              <a:gd name="T48" fmla="*/ 75 w 287"/>
              <a:gd name="T49" fmla="*/ 97 h 237"/>
              <a:gd name="T50" fmla="*/ 99 w 287"/>
              <a:gd name="T51" fmla="*/ 73 h 237"/>
              <a:gd name="T52" fmla="*/ 75 w 287"/>
              <a:gd name="T53" fmla="*/ 49 h 237"/>
              <a:gd name="T54" fmla="*/ 27 w 287"/>
              <a:gd name="T55" fmla="*/ 120 h 237"/>
              <a:gd name="T56" fmla="*/ 34 w 287"/>
              <a:gd name="T57" fmla="*/ 121 h 237"/>
              <a:gd name="T58" fmla="*/ 28 w 287"/>
              <a:gd name="T59" fmla="*/ 145 h 237"/>
              <a:gd name="T60" fmla="*/ 28 w 287"/>
              <a:gd name="T61" fmla="*/ 196 h 237"/>
              <a:gd name="T62" fmla="*/ 0 w 287"/>
              <a:gd name="T63" fmla="*/ 196 h 237"/>
              <a:gd name="T64" fmla="*/ 0 w 287"/>
              <a:gd name="T65" fmla="*/ 147 h 237"/>
              <a:gd name="T66" fmla="*/ 27 w 287"/>
              <a:gd name="T67" fmla="*/ 120 h 237"/>
              <a:gd name="T68" fmla="*/ 144 w 287"/>
              <a:gd name="T69" fmla="*/ 0 h 237"/>
              <a:gd name="T70" fmla="*/ 108 w 287"/>
              <a:gd name="T71" fmla="*/ 36 h 237"/>
              <a:gd name="T72" fmla="*/ 144 w 287"/>
              <a:gd name="T73" fmla="*/ 72 h 237"/>
              <a:gd name="T74" fmla="*/ 179 w 287"/>
              <a:gd name="T75" fmla="*/ 36 h 237"/>
              <a:gd name="T76" fmla="*/ 144 w 287"/>
              <a:gd name="T77" fmla="*/ 0 h 237"/>
              <a:gd name="T78" fmla="*/ 251 w 287"/>
              <a:gd name="T79" fmla="*/ 214 h 237"/>
              <a:gd name="T80" fmla="*/ 208 w 287"/>
              <a:gd name="T81" fmla="*/ 214 h 237"/>
              <a:gd name="T82" fmla="*/ 208 w 287"/>
              <a:gd name="T83" fmla="*/ 137 h 237"/>
              <a:gd name="T84" fmla="*/ 201 w 287"/>
              <a:gd name="T85" fmla="*/ 108 h 237"/>
              <a:gd name="T86" fmla="*/ 212 w 287"/>
              <a:gd name="T87" fmla="*/ 106 h 237"/>
              <a:gd name="T88" fmla="*/ 251 w 287"/>
              <a:gd name="T89" fmla="*/ 145 h 237"/>
              <a:gd name="T90" fmla="*/ 251 w 287"/>
              <a:gd name="T91" fmla="*/ 214 h 237"/>
              <a:gd name="T92" fmla="*/ 79 w 287"/>
              <a:gd name="T93" fmla="*/ 137 h 237"/>
              <a:gd name="T94" fmla="*/ 79 w 287"/>
              <a:gd name="T95" fmla="*/ 214 h 237"/>
              <a:gd name="T96" fmla="*/ 37 w 287"/>
              <a:gd name="T97" fmla="*/ 214 h 237"/>
              <a:gd name="T98" fmla="*/ 37 w 287"/>
              <a:gd name="T99" fmla="*/ 145 h 237"/>
              <a:gd name="T100" fmla="*/ 75 w 287"/>
              <a:gd name="T101" fmla="*/ 106 h 237"/>
              <a:gd name="T102" fmla="*/ 86 w 287"/>
              <a:gd name="T103" fmla="*/ 108 h 237"/>
              <a:gd name="T104" fmla="*/ 79 w 287"/>
              <a:gd name="T105" fmla="*/ 137 h 237"/>
              <a:gd name="T106" fmla="*/ 88 w 287"/>
              <a:gd name="T107" fmla="*/ 237 h 237"/>
              <a:gd name="T108" fmla="*/ 200 w 287"/>
              <a:gd name="T109" fmla="*/ 237 h 237"/>
              <a:gd name="T110" fmla="*/ 200 w 287"/>
              <a:gd name="T111" fmla="*/ 137 h 237"/>
              <a:gd name="T112" fmla="*/ 144 w 287"/>
              <a:gd name="T113" fmla="*/ 81 h 237"/>
              <a:gd name="T114" fmla="*/ 88 w 287"/>
              <a:gd name="T115" fmla="*/ 137 h 237"/>
              <a:gd name="T116" fmla="*/ 88 w 287"/>
              <a:gd name="T117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7" h="237">
                <a:moveTo>
                  <a:pt x="260" y="78"/>
                </a:moveTo>
                <a:cubicBezTo>
                  <a:pt x="251" y="78"/>
                  <a:pt x="244" y="85"/>
                  <a:pt x="244" y="94"/>
                </a:cubicBezTo>
                <a:cubicBezTo>
                  <a:pt x="244" y="103"/>
                  <a:pt x="251" y="111"/>
                  <a:pt x="260" y="111"/>
                </a:cubicBezTo>
                <a:cubicBezTo>
                  <a:pt x="269" y="111"/>
                  <a:pt x="277" y="103"/>
                  <a:pt x="277" y="94"/>
                </a:cubicBezTo>
                <a:cubicBezTo>
                  <a:pt x="277" y="85"/>
                  <a:pt x="269" y="78"/>
                  <a:pt x="260" y="78"/>
                </a:cubicBezTo>
                <a:close/>
                <a:moveTo>
                  <a:pt x="27" y="78"/>
                </a:moveTo>
                <a:cubicBezTo>
                  <a:pt x="18" y="78"/>
                  <a:pt x="11" y="85"/>
                  <a:pt x="11" y="94"/>
                </a:cubicBezTo>
                <a:cubicBezTo>
                  <a:pt x="11" y="103"/>
                  <a:pt x="18" y="111"/>
                  <a:pt x="27" y="111"/>
                </a:cubicBezTo>
                <a:cubicBezTo>
                  <a:pt x="36" y="111"/>
                  <a:pt x="43" y="103"/>
                  <a:pt x="43" y="94"/>
                </a:cubicBezTo>
                <a:cubicBezTo>
                  <a:pt x="43" y="85"/>
                  <a:pt x="36" y="78"/>
                  <a:pt x="27" y="78"/>
                </a:cubicBezTo>
                <a:close/>
                <a:moveTo>
                  <a:pt x="212" y="49"/>
                </a:moveTo>
                <a:cubicBezTo>
                  <a:pt x="199" y="49"/>
                  <a:pt x="188" y="59"/>
                  <a:pt x="188" y="73"/>
                </a:cubicBezTo>
                <a:cubicBezTo>
                  <a:pt x="188" y="86"/>
                  <a:pt x="199" y="97"/>
                  <a:pt x="212" y="97"/>
                </a:cubicBezTo>
                <a:cubicBezTo>
                  <a:pt x="225" y="97"/>
                  <a:pt x="236" y="86"/>
                  <a:pt x="236" y="73"/>
                </a:cubicBezTo>
                <a:cubicBezTo>
                  <a:pt x="236" y="59"/>
                  <a:pt x="225" y="49"/>
                  <a:pt x="212" y="49"/>
                </a:cubicBezTo>
                <a:close/>
                <a:moveTo>
                  <a:pt x="287" y="196"/>
                </a:moveTo>
                <a:cubicBezTo>
                  <a:pt x="259" y="196"/>
                  <a:pt x="259" y="196"/>
                  <a:pt x="259" y="196"/>
                </a:cubicBezTo>
                <a:cubicBezTo>
                  <a:pt x="259" y="145"/>
                  <a:pt x="259" y="145"/>
                  <a:pt x="259" y="145"/>
                </a:cubicBezTo>
                <a:cubicBezTo>
                  <a:pt x="259" y="136"/>
                  <a:pt x="257" y="128"/>
                  <a:pt x="253" y="121"/>
                </a:cubicBezTo>
                <a:cubicBezTo>
                  <a:pt x="255" y="120"/>
                  <a:pt x="258" y="120"/>
                  <a:pt x="260" y="120"/>
                </a:cubicBezTo>
                <a:cubicBezTo>
                  <a:pt x="275" y="120"/>
                  <a:pt x="287" y="132"/>
                  <a:pt x="287" y="147"/>
                </a:cubicBezTo>
                <a:lnTo>
                  <a:pt x="287" y="196"/>
                </a:lnTo>
                <a:close/>
                <a:moveTo>
                  <a:pt x="75" y="49"/>
                </a:moveTo>
                <a:cubicBezTo>
                  <a:pt x="62" y="49"/>
                  <a:pt x="51" y="59"/>
                  <a:pt x="51" y="73"/>
                </a:cubicBezTo>
                <a:cubicBezTo>
                  <a:pt x="51" y="86"/>
                  <a:pt x="62" y="97"/>
                  <a:pt x="75" y="97"/>
                </a:cubicBezTo>
                <a:cubicBezTo>
                  <a:pt x="88" y="97"/>
                  <a:pt x="99" y="86"/>
                  <a:pt x="99" y="73"/>
                </a:cubicBezTo>
                <a:cubicBezTo>
                  <a:pt x="99" y="59"/>
                  <a:pt x="88" y="49"/>
                  <a:pt x="75" y="49"/>
                </a:cubicBezTo>
                <a:close/>
                <a:moveTo>
                  <a:pt x="27" y="120"/>
                </a:moveTo>
                <a:cubicBezTo>
                  <a:pt x="29" y="120"/>
                  <a:pt x="32" y="120"/>
                  <a:pt x="34" y="121"/>
                </a:cubicBezTo>
                <a:cubicBezTo>
                  <a:pt x="30" y="128"/>
                  <a:pt x="28" y="136"/>
                  <a:pt x="28" y="145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32"/>
                  <a:pt x="12" y="120"/>
                  <a:pt x="27" y="120"/>
                </a:cubicBezTo>
                <a:close/>
                <a:moveTo>
                  <a:pt x="144" y="0"/>
                </a:moveTo>
                <a:cubicBezTo>
                  <a:pt x="124" y="0"/>
                  <a:pt x="108" y="16"/>
                  <a:pt x="108" y="36"/>
                </a:cubicBezTo>
                <a:cubicBezTo>
                  <a:pt x="108" y="56"/>
                  <a:pt x="124" y="72"/>
                  <a:pt x="144" y="72"/>
                </a:cubicBezTo>
                <a:cubicBezTo>
                  <a:pt x="163" y="72"/>
                  <a:pt x="179" y="56"/>
                  <a:pt x="179" y="36"/>
                </a:cubicBezTo>
                <a:cubicBezTo>
                  <a:pt x="179" y="16"/>
                  <a:pt x="163" y="0"/>
                  <a:pt x="144" y="0"/>
                </a:cubicBezTo>
                <a:close/>
                <a:moveTo>
                  <a:pt x="251" y="214"/>
                </a:moveTo>
                <a:cubicBezTo>
                  <a:pt x="208" y="214"/>
                  <a:pt x="208" y="214"/>
                  <a:pt x="208" y="214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27"/>
                  <a:pt x="206" y="117"/>
                  <a:pt x="201" y="108"/>
                </a:cubicBezTo>
                <a:cubicBezTo>
                  <a:pt x="205" y="107"/>
                  <a:pt x="208" y="106"/>
                  <a:pt x="212" y="106"/>
                </a:cubicBezTo>
                <a:cubicBezTo>
                  <a:pt x="233" y="106"/>
                  <a:pt x="251" y="124"/>
                  <a:pt x="251" y="145"/>
                </a:cubicBezTo>
                <a:lnTo>
                  <a:pt x="251" y="214"/>
                </a:lnTo>
                <a:close/>
                <a:moveTo>
                  <a:pt x="79" y="137"/>
                </a:moveTo>
                <a:cubicBezTo>
                  <a:pt x="79" y="214"/>
                  <a:pt x="79" y="214"/>
                  <a:pt x="79" y="214"/>
                </a:cubicBezTo>
                <a:cubicBezTo>
                  <a:pt x="37" y="214"/>
                  <a:pt x="37" y="214"/>
                  <a:pt x="37" y="214"/>
                </a:cubicBezTo>
                <a:cubicBezTo>
                  <a:pt x="37" y="145"/>
                  <a:pt x="37" y="145"/>
                  <a:pt x="37" y="145"/>
                </a:cubicBezTo>
                <a:cubicBezTo>
                  <a:pt x="37" y="124"/>
                  <a:pt x="54" y="106"/>
                  <a:pt x="75" y="106"/>
                </a:cubicBezTo>
                <a:cubicBezTo>
                  <a:pt x="79" y="106"/>
                  <a:pt x="83" y="107"/>
                  <a:pt x="86" y="108"/>
                </a:cubicBezTo>
                <a:cubicBezTo>
                  <a:pt x="81" y="117"/>
                  <a:pt x="79" y="127"/>
                  <a:pt x="79" y="137"/>
                </a:cubicBezTo>
                <a:close/>
                <a:moveTo>
                  <a:pt x="88" y="237"/>
                </a:moveTo>
                <a:cubicBezTo>
                  <a:pt x="200" y="237"/>
                  <a:pt x="200" y="237"/>
                  <a:pt x="200" y="237"/>
                </a:cubicBezTo>
                <a:cubicBezTo>
                  <a:pt x="200" y="137"/>
                  <a:pt x="200" y="137"/>
                  <a:pt x="200" y="137"/>
                </a:cubicBezTo>
                <a:cubicBezTo>
                  <a:pt x="200" y="106"/>
                  <a:pt x="174" y="81"/>
                  <a:pt x="144" y="81"/>
                </a:cubicBezTo>
                <a:cubicBezTo>
                  <a:pt x="113" y="81"/>
                  <a:pt x="88" y="106"/>
                  <a:pt x="88" y="137"/>
                </a:cubicBezTo>
                <a:lnTo>
                  <a:pt x="88" y="2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4828" name="稻壳儿小白白(http://dwz.cn/Wu2UP)"/>
          <p:cNvSpPr>
            <a:spLocks noChangeArrowheads="1"/>
          </p:cNvSpPr>
          <p:nvPr/>
        </p:nvSpPr>
        <p:spPr bwMode="auto">
          <a:xfrm>
            <a:off x="5830181" y="3510625"/>
            <a:ext cx="638017" cy="63808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en-US" altLang="zh-CN" sz="2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4829" name="稻壳儿小白白(http://dwz.cn/Wu2UP)"/>
          <p:cNvSpPr>
            <a:spLocks noEditPoints="1" noChangeArrowheads="1"/>
          </p:cNvSpPr>
          <p:nvPr/>
        </p:nvSpPr>
        <p:spPr bwMode="auto">
          <a:xfrm>
            <a:off x="5986987" y="3692843"/>
            <a:ext cx="347259" cy="274280"/>
          </a:xfrm>
          <a:custGeom>
            <a:avLst/>
            <a:gdLst>
              <a:gd name="T0" fmla="*/ 410 w 411"/>
              <a:gd name="T1" fmla="*/ 309 h 324"/>
              <a:gd name="T2" fmla="*/ 410 w 411"/>
              <a:gd name="T3" fmla="*/ 46 h 324"/>
              <a:gd name="T4" fmla="*/ 395 w 411"/>
              <a:gd name="T5" fmla="*/ 32 h 324"/>
              <a:gd name="T6" fmla="*/ 210 w 411"/>
              <a:gd name="T7" fmla="*/ 32 h 324"/>
              <a:gd name="T8" fmla="*/ 200 w 411"/>
              <a:gd name="T9" fmla="*/ 17 h 324"/>
              <a:gd name="T10" fmla="*/ 200 w 411"/>
              <a:gd name="T11" fmla="*/ 15 h 324"/>
              <a:gd name="T12" fmla="*/ 184 w 411"/>
              <a:gd name="T13" fmla="*/ 0 h 324"/>
              <a:gd name="T14" fmla="*/ 86 w 411"/>
              <a:gd name="T15" fmla="*/ 0 h 324"/>
              <a:gd name="T16" fmla="*/ 70 w 411"/>
              <a:gd name="T17" fmla="*/ 15 h 324"/>
              <a:gd name="T18" fmla="*/ 70 w 411"/>
              <a:gd name="T19" fmla="*/ 17 h 324"/>
              <a:gd name="T20" fmla="*/ 60 w 411"/>
              <a:gd name="T21" fmla="*/ 32 h 324"/>
              <a:gd name="T22" fmla="*/ 60 w 411"/>
              <a:gd name="T23" fmla="*/ 32 h 324"/>
              <a:gd name="T24" fmla="*/ 46 w 411"/>
              <a:gd name="T25" fmla="*/ 46 h 324"/>
              <a:gd name="T26" fmla="*/ 46 w 411"/>
              <a:gd name="T27" fmla="*/ 122 h 324"/>
              <a:gd name="T28" fmla="*/ 14 w 411"/>
              <a:gd name="T29" fmla="*/ 122 h 324"/>
              <a:gd name="T30" fmla="*/ 5 w 411"/>
              <a:gd name="T31" fmla="*/ 138 h 324"/>
              <a:gd name="T32" fmla="*/ 38 w 411"/>
              <a:gd name="T33" fmla="*/ 309 h 324"/>
              <a:gd name="T34" fmla="*/ 53 w 411"/>
              <a:gd name="T35" fmla="*/ 324 h 324"/>
              <a:gd name="T36" fmla="*/ 403 w 411"/>
              <a:gd name="T37" fmla="*/ 324 h 324"/>
              <a:gd name="T38" fmla="*/ 410 w 411"/>
              <a:gd name="T39" fmla="*/ 309 h 324"/>
              <a:gd name="T40" fmla="*/ 392 w 411"/>
              <a:gd name="T41" fmla="*/ 144 h 324"/>
              <a:gd name="T42" fmla="*/ 392 w 411"/>
              <a:gd name="T43" fmla="*/ 316 h 324"/>
              <a:gd name="T44" fmla="*/ 359 w 411"/>
              <a:gd name="T45" fmla="*/ 132 h 324"/>
              <a:gd name="T46" fmla="*/ 345 w 411"/>
              <a:gd name="T47" fmla="*/ 123 h 324"/>
              <a:gd name="T48" fmla="*/ 64 w 411"/>
              <a:gd name="T49" fmla="*/ 123 h 324"/>
              <a:gd name="T50" fmla="*/ 64 w 411"/>
              <a:gd name="T51" fmla="*/ 64 h 324"/>
              <a:gd name="T52" fmla="*/ 392 w 411"/>
              <a:gd name="T53" fmla="*/ 64 h 324"/>
              <a:gd name="T54" fmla="*/ 392 w 411"/>
              <a:gd name="T55" fmla="*/ 14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1" h="324">
                <a:moveTo>
                  <a:pt x="410" y="309"/>
                </a:moveTo>
                <a:cubicBezTo>
                  <a:pt x="410" y="46"/>
                  <a:pt x="410" y="46"/>
                  <a:pt x="410" y="46"/>
                </a:cubicBezTo>
                <a:cubicBezTo>
                  <a:pt x="410" y="38"/>
                  <a:pt x="403" y="32"/>
                  <a:pt x="395" y="32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04" y="32"/>
                  <a:pt x="200" y="21"/>
                  <a:pt x="200" y="17"/>
                </a:cubicBezTo>
                <a:cubicBezTo>
                  <a:pt x="200" y="15"/>
                  <a:pt x="200" y="15"/>
                  <a:pt x="200" y="15"/>
                </a:cubicBezTo>
                <a:cubicBezTo>
                  <a:pt x="200" y="7"/>
                  <a:pt x="193" y="0"/>
                  <a:pt x="184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7" y="0"/>
                  <a:pt x="70" y="7"/>
                  <a:pt x="70" y="15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21"/>
                  <a:pt x="66" y="32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52" y="32"/>
                  <a:pt x="46" y="38"/>
                  <a:pt x="46" y="46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14" y="122"/>
                  <a:pt x="14" y="122"/>
                  <a:pt x="14" y="122"/>
                </a:cubicBezTo>
                <a:cubicBezTo>
                  <a:pt x="14" y="122"/>
                  <a:pt x="0" y="122"/>
                  <a:pt x="5" y="138"/>
                </a:cubicBezTo>
                <a:cubicBezTo>
                  <a:pt x="38" y="309"/>
                  <a:pt x="38" y="309"/>
                  <a:pt x="38" y="309"/>
                </a:cubicBezTo>
                <a:cubicBezTo>
                  <a:pt x="38" y="317"/>
                  <a:pt x="44" y="324"/>
                  <a:pt x="53" y="324"/>
                </a:cubicBezTo>
                <a:cubicBezTo>
                  <a:pt x="403" y="324"/>
                  <a:pt x="403" y="324"/>
                  <a:pt x="403" y="324"/>
                </a:cubicBezTo>
                <a:cubicBezTo>
                  <a:pt x="411" y="324"/>
                  <a:pt x="410" y="309"/>
                  <a:pt x="410" y="309"/>
                </a:cubicBezTo>
                <a:close/>
                <a:moveTo>
                  <a:pt x="392" y="144"/>
                </a:moveTo>
                <a:cubicBezTo>
                  <a:pt x="392" y="316"/>
                  <a:pt x="392" y="316"/>
                  <a:pt x="392" y="316"/>
                </a:cubicBezTo>
                <a:cubicBezTo>
                  <a:pt x="359" y="132"/>
                  <a:pt x="359" y="132"/>
                  <a:pt x="359" y="132"/>
                </a:cubicBezTo>
                <a:cubicBezTo>
                  <a:pt x="356" y="122"/>
                  <a:pt x="345" y="123"/>
                  <a:pt x="345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64"/>
                  <a:pt x="64" y="64"/>
                  <a:pt x="64" y="64"/>
                </a:cubicBezTo>
                <a:cubicBezTo>
                  <a:pt x="392" y="64"/>
                  <a:pt x="392" y="64"/>
                  <a:pt x="392" y="64"/>
                </a:cubicBezTo>
                <a:lnTo>
                  <a:pt x="392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4830" name="稻壳儿小白白(http://dwz.cn/Wu2UP)"/>
          <p:cNvSpPr>
            <a:spLocks noChangeArrowheads="1"/>
          </p:cNvSpPr>
          <p:nvPr/>
        </p:nvSpPr>
        <p:spPr bwMode="auto">
          <a:xfrm>
            <a:off x="5841608" y="5123925"/>
            <a:ext cx="638017" cy="63808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en-US" altLang="zh-CN" sz="2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4831" name="稻壳儿小白白(http://dwz.cn/Wu2UP)"/>
          <p:cNvSpPr>
            <a:spLocks noChangeArrowheads="1"/>
          </p:cNvSpPr>
          <p:nvPr/>
        </p:nvSpPr>
        <p:spPr bwMode="auto">
          <a:xfrm>
            <a:off x="6041583" y="5151861"/>
            <a:ext cx="36186" cy="3492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en-US" altLang="zh-CN" sz="24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4832" name="稻壳儿小白白(http://dwz.cn/Wu2UP)"/>
          <p:cNvSpPr>
            <a:spLocks noChangeArrowheads="1"/>
          </p:cNvSpPr>
          <p:nvPr/>
        </p:nvSpPr>
        <p:spPr bwMode="auto">
          <a:xfrm>
            <a:off x="6113321" y="5097894"/>
            <a:ext cx="61580" cy="5714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en-US" altLang="zh-CN" sz="24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4833" name="稻壳儿小白白(http://dwz.cn/Wu2UP)"/>
          <p:cNvSpPr>
            <a:spLocks noChangeArrowheads="1"/>
          </p:cNvSpPr>
          <p:nvPr/>
        </p:nvSpPr>
        <p:spPr bwMode="auto">
          <a:xfrm>
            <a:off x="6216165" y="5153131"/>
            <a:ext cx="38091" cy="3301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en-US" altLang="zh-CN" sz="24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4834" name="稻壳儿小白白(http://dwz.cn/Wu2UP)"/>
          <p:cNvSpPr>
            <a:spLocks noChangeArrowheads="1"/>
          </p:cNvSpPr>
          <p:nvPr/>
        </p:nvSpPr>
        <p:spPr bwMode="auto">
          <a:xfrm>
            <a:off x="6030791" y="5367729"/>
            <a:ext cx="228544" cy="5714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en-US" altLang="zh-CN" sz="24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4835" name="稻壳儿小白白(http://dwz.cn/Wu2UP)"/>
          <p:cNvSpPr>
            <a:spLocks noChangeArrowheads="1"/>
          </p:cNvSpPr>
          <p:nvPr/>
        </p:nvSpPr>
        <p:spPr bwMode="auto">
          <a:xfrm>
            <a:off x="6275206" y="5135988"/>
            <a:ext cx="63484" cy="5523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en-US" altLang="zh-CN" sz="24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4836" name="稻壳儿小白白(http://dwz.cn/Wu2UP)"/>
          <p:cNvSpPr>
            <a:spLocks noChangeArrowheads="1"/>
          </p:cNvSpPr>
          <p:nvPr/>
        </p:nvSpPr>
        <p:spPr bwMode="auto">
          <a:xfrm>
            <a:off x="5959054" y="5135988"/>
            <a:ext cx="63484" cy="5714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en-US" altLang="zh-CN" sz="240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4837" name="稻壳儿小白白(http://dwz.cn/Wu2UP)"/>
          <p:cNvSpPr>
            <a:spLocks noChangeArrowheads="1"/>
          </p:cNvSpPr>
          <p:nvPr/>
        </p:nvSpPr>
        <p:spPr bwMode="auto">
          <a:xfrm>
            <a:off x="6002223" y="5299794"/>
            <a:ext cx="293298" cy="191742"/>
          </a:xfrm>
          <a:custGeom>
            <a:avLst/>
            <a:gdLst>
              <a:gd name="T0" fmla="*/ 316 w 346"/>
              <a:gd name="T1" fmla="*/ 39 h 227"/>
              <a:gd name="T2" fmla="*/ 265 w 346"/>
              <a:gd name="T3" fmla="*/ 85 h 227"/>
              <a:gd name="T4" fmla="*/ 269 w 346"/>
              <a:gd name="T5" fmla="*/ 38 h 227"/>
              <a:gd name="T6" fmla="*/ 253 w 346"/>
              <a:gd name="T7" fmla="*/ 36 h 227"/>
              <a:gd name="T8" fmla="*/ 222 w 346"/>
              <a:gd name="T9" fmla="*/ 75 h 227"/>
              <a:gd name="T10" fmla="*/ 182 w 346"/>
              <a:gd name="T11" fmla="*/ 12 h 227"/>
              <a:gd name="T12" fmla="*/ 152 w 346"/>
              <a:gd name="T13" fmla="*/ 12 h 227"/>
              <a:gd name="T14" fmla="*/ 113 w 346"/>
              <a:gd name="T15" fmla="*/ 74 h 227"/>
              <a:gd name="T16" fmla="*/ 86 w 346"/>
              <a:gd name="T17" fmla="*/ 36 h 227"/>
              <a:gd name="T18" fmla="*/ 71 w 346"/>
              <a:gd name="T19" fmla="*/ 36 h 227"/>
              <a:gd name="T20" fmla="*/ 73 w 346"/>
              <a:gd name="T21" fmla="*/ 88 h 227"/>
              <a:gd name="T22" fmla="*/ 23 w 346"/>
              <a:gd name="T23" fmla="*/ 39 h 227"/>
              <a:gd name="T24" fmla="*/ 0 w 346"/>
              <a:gd name="T25" fmla="*/ 47 h 227"/>
              <a:gd name="T26" fmla="*/ 32 w 346"/>
              <a:gd name="T27" fmla="*/ 227 h 227"/>
              <a:gd name="T28" fmla="*/ 301 w 346"/>
              <a:gd name="T29" fmla="*/ 227 h 227"/>
              <a:gd name="T30" fmla="*/ 346 w 346"/>
              <a:gd name="T31" fmla="*/ 52 h 227"/>
              <a:gd name="T32" fmla="*/ 316 w 346"/>
              <a:gd name="T33" fmla="*/ 39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227">
                <a:moveTo>
                  <a:pt x="316" y="39"/>
                </a:moveTo>
                <a:cubicBezTo>
                  <a:pt x="265" y="85"/>
                  <a:pt x="265" y="85"/>
                  <a:pt x="265" y="85"/>
                </a:cubicBezTo>
                <a:cubicBezTo>
                  <a:pt x="269" y="38"/>
                  <a:pt x="269" y="38"/>
                  <a:pt x="269" y="38"/>
                </a:cubicBezTo>
                <a:cubicBezTo>
                  <a:pt x="269" y="38"/>
                  <a:pt x="262" y="27"/>
                  <a:pt x="253" y="36"/>
                </a:cubicBezTo>
                <a:cubicBezTo>
                  <a:pt x="222" y="75"/>
                  <a:pt x="222" y="75"/>
                  <a:pt x="222" y="75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1" y="0"/>
                  <a:pt x="152" y="12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86" y="36"/>
                  <a:pt x="86" y="36"/>
                  <a:pt x="86" y="36"/>
                </a:cubicBezTo>
                <a:cubicBezTo>
                  <a:pt x="86" y="36"/>
                  <a:pt x="79" y="25"/>
                  <a:pt x="71" y="36"/>
                </a:cubicBezTo>
                <a:cubicBezTo>
                  <a:pt x="73" y="88"/>
                  <a:pt x="73" y="88"/>
                  <a:pt x="73" y="88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9"/>
                  <a:pt x="7" y="32"/>
                  <a:pt x="0" y="47"/>
                </a:cubicBezTo>
                <a:cubicBezTo>
                  <a:pt x="32" y="227"/>
                  <a:pt x="32" y="227"/>
                  <a:pt x="32" y="227"/>
                </a:cubicBezTo>
                <a:cubicBezTo>
                  <a:pt x="301" y="227"/>
                  <a:pt x="301" y="227"/>
                  <a:pt x="301" y="227"/>
                </a:cubicBezTo>
                <a:cubicBezTo>
                  <a:pt x="346" y="52"/>
                  <a:pt x="346" y="52"/>
                  <a:pt x="346" y="52"/>
                </a:cubicBezTo>
                <a:cubicBezTo>
                  <a:pt x="346" y="52"/>
                  <a:pt x="341" y="29"/>
                  <a:pt x="316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34838" name="稻壳儿小白白(http://dwz.cn/Wu2UP)"/>
          <p:cNvSpPr txBox="1">
            <a:spLocks noChangeArrowheads="1"/>
          </p:cNvSpPr>
          <p:nvPr/>
        </p:nvSpPr>
        <p:spPr bwMode="auto">
          <a:xfrm>
            <a:off x="6651668" y="1883992"/>
            <a:ext cx="332232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445469"/>
                </a:solidFill>
                <a:sym typeface="Arial" panose="020B0604020202020204" pitchFamily="34" charset="0"/>
              </a:rPr>
              <a:t>在初始化代码中初始化全局指针、栈顶指针，清零BSS段</a:t>
            </a:r>
          </a:p>
        </p:txBody>
      </p:sp>
      <p:sp>
        <p:nvSpPr>
          <p:cNvPr id="34839" name="稻壳儿小白白(http://dwz.cn/Wu2UP)"/>
          <p:cNvSpPr txBox="1">
            <a:spLocks noChangeArrowheads="1"/>
          </p:cNvSpPr>
          <p:nvPr/>
        </p:nvSpPr>
        <p:spPr bwMode="auto">
          <a:xfrm>
            <a:off x="6651667" y="2744292"/>
            <a:ext cx="346300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700" dirty="0">
                <a:solidFill>
                  <a:srgbClr val="445469"/>
                </a:solidFill>
                <a:sym typeface="Arial" panose="020B0604020202020204" pitchFamily="34" charset="0"/>
              </a:rPr>
              <a:t>初始化UART，设置好波特率，以输出执行信息</a:t>
            </a:r>
          </a:p>
        </p:txBody>
      </p:sp>
      <p:sp>
        <p:nvSpPr>
          <p:cNvPr id="34840" name="稻壳儿小白白(http://dwz.cn/Wu2UP)"/>
          <p:cNvSpPr txBox="1">
            <a:spLocks noChangeArrowheads="1"/>
          </p:cNvSpPr>
          <p:nvPr/>
        </p:nvSpPr>
        <p:spPr bwMode="auto">
          <a:xfrm>
            <a:off x="6651668" y="3692843"/>
            <a:ext cx="238510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700" dirty="0">
                <a:solidFill>
                  <a:srgbClr val="445469"/>
                </a:solidFill>
                <a:sym typeface="Arial" panose="020B0604020202020204" pitchFamily="34" charset="0"/>
              </a:rPr>
              <a:t>得到操作系统内核的长度</a:t>
            </a:r>
          </a:p>
        </p:txBody>
      </p:sp>
      <p:sp>
        <p:nvSpPr>
          <p:cNvPr id="34841" name="稻壳儿小白白(http://dwz.cn/Wu2UP)"/>
          <p:cNvSpPr txBox="1">
            <a:spLocks noChangeArrowheads="1"/>
          </p:cNvSpPr>
          <p:nvPr/>
        </p:nvSpPr>
        <p:spPr bwMode="auto">
          <a:xfrm>
            <a:off x="6651668" y="5258525"/>
            <a:ext cx="346300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700" dirty="0">
                <a:solidFill>
                  <a:srgbClr val="44546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跳转到</a:t>
            </a:r>
            <a:r>
              <a:rPr lang="en-US" altLang="zh-CN" sz="1700" dirty="0">
                <a:solidFill>
                  <a:srgbClr val="44546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DDR3</a:t>
            </a:r>
            <a:r>
              <a:rPr lang="zh-CN" altLang="en-US" sz="1700" dirty="0">
                <a:solidFill>
                  <a:srgbClr val="44546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中，执行操作系统程序</a:t>
            </a:r>
          </a:p>
        </p:txBody>
      </p:sp>
      <p:sp>
        <p:nvSpPr>
          <p:cNvPr id="34842" name="文本框 4"/>
          <p:cNvSpPr txBox="1">
            <a:spLocks noChangeArrowheads="1"/>
          </p:cNvSpPr>
          <p:nvPr/>
        </p:nvSpPr>
        <p:spPr bwMode="auto">
          <a:xfrm>
            <a:off x="5824467" y="1249363"/>
            <a:ext cx="3235795" cy="399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b="1" dirty="0">
                <a:solidFill>
                  <a:srgbClr val="445469"/>
                </a:solidFill>
              </a:rPr>
              <a:t>Bootloader的主要流程</a:t>
            </a:r>
          </a:p>
        </p:txBody>
      </p:sp>
      <p:sp>
        <p:nvSpPr>
          <p:cNvPr id="34843" name="稻壳儿小白白(http://dwz.cn/Wu2UP)"/>
          <p:cNvSpPr>
            <a:spLocks noChangeArrowheads="1"/>
          </p:cNvSpPr>
          <p:nvPr/>
        </p:nvSpPr>
        <p:spPr bwMode="auto">
          <a:xfrm>
            <a:off x="5830181" y="4337909"/>
            <a:ext cx="638017" cy="638082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en-US" altLang="zh-CN" sz="240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34844" name="稻壳儿小白白(http://dwz.cn/Wu2UP)"/>
          <p:cNvSpPr txBox="1">
            <a:spLocks noChangeArrowheads="1"/>
          </p:cNvSpPr>
          <p:nvPr/>
        </p:nvSpPr>
        <p:spPr bwMode="auto">
          <a:xfrm>
            <a:off x="6651668" y="4472510"/>
            <a:ext cx="346300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700" dirty="0">
                <a:solidFill>
                  <a:srgbClr val="44546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将操作系统镜像数据复制到</a:t>
            </a:r>
            <a:r>
              <a:rPr lang="en-US" altLang="zh-CN" sz="1700" dirty="0">
                <a:solidFill>
                  <a:srgbClr val="44546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DDR3</a:t>
            </a:r>
            <a:r>
              <a:rPr lang="zh-CN" altLang="en-US" sz="1700" dirty="0">
                <a:solidFill>
                  <a:srgbClr val="44546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中</a:t>
            </a:r>
          </a:p>
        </p:txBody>
      </p:sp>
      <p:sp>
        <p:nvSpPr>
          <p:cNvPr id="34845" name="稻壳儿小白白(http://dwz.cn/Wu2UP)"/>
          <p:cNvSpPr>
            <a:spLocks noEditPoints="1" noChangeArrowheads="1"/>
          </p:cNvSpPr>
          <p:nvPr/>
        </p:nvSpPr>
        <p:spPr bwMode="auto">
          <a:xfrm>
            <a:off x="5943818" y="4508065"/>
            <a:ext cx="377732" cy="296502"/>
          </a:xfrm>
          <a:custGeom>
            <a:avLst/>
            <a:gdLst>
              <a:gd name="T0" fmla="*/ 50 w 106"/>
              <a:gd name="T1" fmla="*/ 11 h 83"/>
              <a:gd name="T2" fmla="*/ 51 w 106"/>
              <a:gd name="T3" fmla="*/ 11 h 83"/>
              <a:gd name="T4" fmla="*/ 51 w 106"/>
              <a:gd name="T5" fmla="*/ 43 h 83"/>
              <a:gd name="T6" fmla="*/ 19 w 106"/>
              <a:gd name="T7" fmla="*/ 27 h 83"/>
              <a:gd name="T8" fmla="*/ 19 w 106"/>
              <a:gd name="T9" fmla="*/ 26 h 83"/>
              <a:gd name="T10" fmla="*/ 55 w 106"/>
              <a:gd name="T11" fmla="*/ 42 h 83"/>
              <a:gd name="T12" fmla="*/ 56 w 106"/>
              <a:gd name="T13" fmla="*/ 43 h 83"/>
              <a:gd name="T14" fmla="*/ 87 w 106"/>
              <a:gd name="T15" fmla="*/ 27 h 83"/>
              <a:gd name="T16" fmla="*/ 56 w 106"/>
              <a:gd name="T17" fmla="*/ 11 h 83"/>
              <a:gd name="T18" fmla="*/ 55 w 106"/>
              <a:gd name="T19" fmla="*/ 11 h 83"/>
              <a:gd name="T20" fmla="*/ 15 w 106"/>
              <a:gd name="T21" fmla="*/ 29 h 83"/>
              <a:gd name="T22" fmla="*/ 1 w 106"/>
              <a:gd name="T23" fmla="*/ 35 h 83"/>
              <a:gd name="T24" fmla="*/ 1 w 106"/>
              <a:gd name="T25" fmla="*/ 37 h 83"/>
              <a:gd name="T26" fmla="*/ 34 w 106"/>
              <a:gd name="T27" fmla="*/ 53 h 83"/>
              <a:gd name="T28" fmla="*/ 48 w 106"/>
              <a:gd name="T29" fmla="*/ 46 h 83"/>
              <a:gd name="T30" fmla="*/ 105 w 106"/>
              <a:gd name="T31" fmla="*/ 16 h 83"/>
              <a:gd name="T32" fmla="*/ 105 w 106"/>
              <a:gd name="T33" fmla="*/ 18 h 83"/>
              <a:gd name="T34" fmla="*/ 91 w 106"/>
              <a:gd name="T35" fmla="*/ 25 h 83"/>
              <a:gd name="T36" fmla="*/ 58 w 106"/>
              <a:gd name="T37" fmla="*/ 8 h 83"/>
              <a:gd name="T38" fmla="*/ 72 w 106"/>
              <a:gd name="T39" fmla="*/ 0 h 83"/>
              <a:gd name="T40" fmla="*/ 105 w 106"/>
              <a:gd name="T41" fmla="*/ 16 h 83"/>
              <a:gd name="T42" fmla="*/ 106 w 106"/>
              <a:gd name="T43" fmla="*/ 36 h 83"/>
              <a:gd name="T44" fmla="*/ 72 w 106"/>
              <a:gd name="T45" fmla="*/ 53 h 83"/>
              <a:gd name="T46" fmla="*/ 58 w 106"/>
              <a:gd name="T47" fmla="*/ 47 h 83"/>
              <a:gd name="T48" fmla="*/ 58 w 106"/>
              <a:gd name="T49" fmla="*/ 45 h 83"/>
              <a:gd name="T50" fmla="*/ 92 w 106"/>
              <a:gd name="T51" fmla="*/ 29 h 83"/>
              <a:gd name="T52" fmla="*/ 48 w 106"/>
              <a:gd name="T53" fmla="*/ 7 h 83"/>
              <a:gd name="T54" fmla="*/ 33 w 106"/>
              <a:gd name="T55" fmla="*/ 0 h 83"/>
              <a:gd name="T56" fmla="*/ 0 w 106"/>
              <a:gd name="T57" fmla="*/ 17 h 83"/>
              <a:gd name="T58" fmla="*/ 14 w 106"/>
              <a:gd name="T59" fmla="*/ 25 h 83"/>
              <a:gd name="T60" fmla="*/ 48 w 106"/>
              <a:gd name="T61" fmla="*/ 9 h 83"/>
              <a:gd name="T62" fmla="*/ 48 w 106"/>
              <a:gd name="T63" fmla="*/ 7 h 83"/>
              <a:gd name="T64" fmla="*/ 55 w 106"/>
              <a:gd name="T65" fmla="*/ 82 h 83"/>
              <a:gd name="T66" fmla="*/ 56 w 106"/>
              <a:gd name="T67" fmla="*/ 83 h 83"/>
              <a:gd name="T68" fmla="*/ 90 w 106"/>
              <a:gd name="T69" fmla="*/ 65 h 83"/>
              <a:gd name="T70" fmla="*/ 89 w 106"/>
              <a:gd name="T71" fmla="*/ 49 h 83"/>
              <a:gd name="T72" fmla="*/ 73 w 106"/>
              <a:gd name="T73" fmla="*/ 57 h 83"/>
              <a:gd name="T74" fmla="*/ 72 w 106"/>
              <a:gd name="T75" fmla="*/ 57 h 83"/>
              <a:gd name="T76" fmla="*/ 56 w 106"/>
              <a:gd name="T77" fmla="*/ 49 h 83"/>
              <a:gd name="T78" fmla="*/ 55 w 106"/>
              <a:gd name="T79" fmla="*/ 50 h 83"/>
              <a:gd name="T80" fmla="*/ 17 w 106"/>
              <a:gd name="T81" fmla="*/ 49 h 83"/>
              <a:gd name="T82" fmla="*/ 33 w 106"/>
              <a:gd name="T83" fmla="*/ 57 h 83"/>
              <a:gd name="T84" fmla="*/ 50 w 106"/>
              <a:gd name="T85" fmla="*/ 49 h 83"/>
              <a:gd name="T86" fmla="*/ 51 w 106"/>
              <a:gd name="T87" fmla="*/ 50 h 83"/>
              <a:gd name="T88" fmla="*/ 51 w 106"/>
              <a:gd name="T89" fmla="*/ 83 h 83"/>
              <a:gd name="T90" fmla="*/ 17 w 106"/>
              <a:gd name="T91" fmla="*/ 66 h 83"/>
              <a:gd name="T92" fmla="*/ 16 w 106"/>
              <a:gd name="T93" fmla="*/ 5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" h="83">
                <a:moveTo>
                  <a:pt x="19" y="26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42"/>
                  <a:pt x="51" y="43"/>
                  <a:pt x="51" y="43"/>
                </a:cubicBezTo>
                <a:cubicBezTo>
                  <a:pt x="51" y="43"/>
                  <a:pt x="50" y="43"/>
                  <a:pt x="50" y="43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55" y="11"/>
                </a:move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3"/>
                  <a:pt x="55" y="43"/>
                </a:cubicBezTo>
                <a:cubicBezTo>
                  <a:pt x="55" y="43"/>
                  <a:pt x="56" y="43"/>
                  <a:pt x="56" y="43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6"/>
                  <a:pt x="87" y="26"/>
                  <a:pt x="87" y="26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5" y="11"/>
                  <a:pt x="55" y="11"/>
                </a:cubicBezTo>
                <a:cubicBezTo>
                  <a:pt x="55" y="11"/>
                  <a:pt x="55" y="11"/>
                  <a:pt x="55" y="11"/>
                </a:cubicBezTo>
                <a:close/>
                <a:moveTo>
                  <a:pt x="48" y="45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4" y="29"/>
                </a:cubicBezTo>
                <a:cubicBezTo>
                  <a:pt x="1" y="35"/>
                  <a:pt x="1" y="35"/>
                  <a:pt x="1" y="35"/>
                </a:cubicBezTo>
                <a:cubicBezTo>
                  <a:pt x="1" y="36"/>
                  <a:pt x="0" y="36"/>
                  <a:pt x="0" y="36"/>
                </a:cubicBezTo>
                <a:cubicBezTo>
                  <a:pt x="0" y="37"/>
                  <a:pt x="1" y="37"/>
                  <a:pt x="1" y="37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54"/>
                  <a:pt x="34" y="54"/>
                  <a:pt x="34" y="53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6"/>
                  <a:pt x="48" y="46"/>
                </a:cubicBezTo>
                <a:cubicBezTo>
                  <a:pt x="48" y="45"/>
                  <a:pt x="48" y="45"/>
                  <a:pt x="48" y="45"/>
                </a:cubicBezTo>
                <a:close/>
                <a:moveTo>
                  <a:pt x="105" y="16"/>
                </a:moveTo>
                <a:cubicBezTo>
                  <a:pt x="105" y="17"/>
                  <a:pt x="106" y="17"/>
                  <a:pt x="106" y="17"/>
                </a:cubicBezTo>
                <a:cubicBezTo>
                  <a:pt x="106" y="18"/>
                  <a:pt x="105" y="18"/>
                  <a:pt x="105" y="18"/>
                </a:cubicBezTo>
                <a:cubicBezTo>
                  <a:pt x="92" y="25"/>
                  <a:pt x="92" y="25"/>
                  <a:pt x="9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58" y="9"/>
                  <a:pt x="58" y="9"/>
                  <a:pt x="58" y="9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105" y="16"/>
                  <a:pt x="105" y="16"/>
                  <a:pt x="105" y="16"/>
                </a:cubicBezTo>
                <a:close/>
                <a:moveTo>
                  <a:pt x="105" y="35"/>
                </a:moveTo>
                <a:cubicBezTo>
                  <a:pt x="105" y="36"/>
                  <a:pt x="106" y="36"/>
                  <a:pt x="106" y="36"/>
                </a:cubicBezTo>
                <a:cubicBezTo>
                  <a:pt x="106" y="37"/>
                  <a:pt x="105" y="37"/>
                  <a:pt x="105" y="37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4"/>
                  <a:pt x="72" y="54"/>
                  <a:pt x="72" y="53"/>
                </a:cubicBezTo>
                <a:cubicBezTo>
                  <a:pt x="58" y="47"/>
                  <a:pt x="58" y="47"/>
                  <a:pt x="58" y="47"/>
                </a:cubicBezTo>
                <a:cubicBezTo>
                  <a:pt x="58" y="47"/>
                  <a:pt x="58" y="46"/>
                  <a:pt x="58" y="46"/>
                </a:cubicBezTo>
                <a:cubicBezTo>
                  <a:pt x="58" y="45"/>
                  <a:pt x="58" y="45"/>
                  <a:pt x="58" y="45"/>
                </a:cubicBezTo>
                <a:cubicBezTo>
                  <a:pt x="91" y="29"/>
                  <a:pt x="91" y="29"/>
                  <a:pt x="91" y="29"/>
                </a:cubicBezTo>
                <a:cubicBezTo>
                  <a:pt x="91" y="29"/>
                  <a:pt x="91" y="29"/>
                  <a:pt x="92" y="29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48" y="7"/>
                </a:move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4" y="0"/>
                  <a:pt x="33" y="0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7"/>
                  <a:pt x="48" y="7"/>
                  <a:pt x="48" y="7"/>
                </a:cubicBezTo>
                <a:close/>
                <a:moveTo>
                  <a:pt x="55" y="50"/>
                </a:moveTo>
                <a:cubicBezTo>
                  <a:pt x="55" y="82"/>
                  <a:pt x="55" y="82"/>
                  <a:pt x="55" y="82"/>
                </a:cubicBezTo>
                <a:cubicBezTo>
                  <a:pt x="55" y="82"/>
                  <a:pt x="55" y="83"/>
                  <a:pt x="55" y="83"/>
                </a:cubicBezTo>
                <a:cubicBezTo>
                  <a:pt x="55" y="83"/>
                  <a:pt x="56" y="83"/>
                  <a:pt x="56" y="83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6"/>
                  <a:pt x="90" y="66"/>
                  <a:pt x="90" y="65"/>
                </a:cubicBezTo>
                <a:cubicBezTo>
                  <a:pt x="90" y="50"/>
                  <a:pt x="90" y="50"/>
                  <a:pt x="90" y="50"/>
                </a:cubicBezTo>
                <a:cubicBezTo>
                  <a:pt x="90" y="50"/>
                  <a:pt x="89" y="49"/>
                  <a:pt x="89" y="49"/>
                </a:cubicBezTo>
                <a:cubicBezTo>
                  <a:pt x="89" y="49"/>
                  <a:pt x="89" y="49"/>
                  <a:pt x="88" y="49"/>
                </a:cubicBezTo>
                <a:cubicBezTo>
                  <a:pt x="73" y="57"/>
                  <a:pt x="73" y="57"/>
                  <a:pt x="73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9"/>
                  <a:pt x="55" y="49"/>
                  <a:pt x="55" y="49"/>
                </a:cubicBezTo>
                <a:cubicBezTo>
                  <a:pt x="55" y="49"/>
                  <a:pt x="55" y="50"/>
                  <a:pt x="55" y="50"/>
                </a:cubicBezTo>
                <a:close/>
                <a:moveTo>
                  <a:pt x="16" y="50"/>
                </a:moveTo>
                <a:cubicBezTo>
                  <a:pt x="16" y="50"/>
                  <a:pt x="17" y="49"/>
                  <a:pt x="17" y="49"/>
                </a:cubicBezTo>
                <a:cubicBezTo>
                  <a:pt x="17" y="49"/>
                  <a:pt x="17" y="49"/>
                  <a:pt x="18" y="49"/>
                </a:cubicBezTo>
                <a:cubicBezTo>
                  <a:pt x="33" y="57"/>
                  <a:pt x="33" y="57"/>
                  <a:pt x="33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50" y="49"/>
                  <a:pt x="50" y="49"/>
                  <a:pt x="50" y="49"/>
                </a:cubicBezTo>
                <a:cubicBezTo>
                  <a:pt x="50" y="49"/>
                  <a:pt x="51" y="49"/>
                  <a:pt x="51" y="49"/>
                </a:cubicBezTo>
                <a:cubicBezTo>
                  <a:pt x="51" y="49"/>
                  <a:pt x="51" y="50"/>
                  <a:pt x="51" y="50"/>
                </a:cubicBezTo>
                <a:cubicBezTo>
                  <a:pt x="51" y="82"/>
                  <a:pt x="51" y="82"/>
                  <a:pt x="51" y="82"/>
                </a:cubicBezTo>
                <a:cubicBezTo>
                  <a:pt x="51" y="82"/>
                  <a:pt x="51" y="83"/>
                  <a:pt x="51" y="83"/>
                </a:cubicBezTo>
                <a:cubicBezTo>
                  <a:pt x="51" y="83"/>
                  <a:pt x="50" y="83"/>
                  <a:pt x="50" y="83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6"/>
                  <a:pt x="16" y="66"/>
                  <a:pt x="16" y="65"/>
                </a:cubicBezTo>
                <a:lnTo>
                  <a:pt x="16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pic>
        <p:nvPicPr>
          <p:cNvPr id="30" name="图片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75" y="142856"/>
            <a:ext cx="5689232" cy="668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803475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/>
      <p:bldP spid="34824" grpId="0" animBg="1"/>
      <p:bldP spid="34826" grpId="0" animBg="1"/>
      <p:bldP spid="34827" grpId="0" animBg="1"/>
      <p:bldP spid="34828" grpId="0" animBg="1"/>
      <p:bldP spid="34829" grpId="0" animBg="1"/>
      <p:bldP spid="34830" grpId="0" animBg="1"/>
      <p:bldP spid="34831" grpId="0" animBg="1"/>
      <p:bldP spid="34832" grpId="0" animBg="1"/>
      <p:bldP spid="34833" grpId="0" animBg="1"/>
      <p:bldP spid="34834" grpId="0" animBg="1"/>
      <p:bldP spid="34835" grpId="0" animBg="1"/>
      <p:bldP spid="34836" grpId="0" animBg="1"/>
      <p:bldP spid="34837" grpId="0" animBg="1"/>
      <p:bldP spid="34838" grpId="0"/>
      <p:bldP spid="34839" grpId="0"/>
      <p:bldP spid="34840" grpId="0"/>
      <p:bldP spid="34841" grpId="0"/>
      <p:bldP spid="34842" grpId="0"/>
      <p:bldP spid="34843" grpId="0" animBg="1"/>
      <p:bldP spid="34844" grpId="0"/>
      <p:bldP spid="348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0170923_1334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5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4800" b="1" dirty="0">
                <a:solidFill>
                  <a:srgbClr val="117A68"/>
                </a:solidFill>
                <a:latin typeface="微软雅黑" panose="020B0503020204020204" pitchFamily="34" charset="-122"/>
              </a:rPr>
              <a:t>yxmips</a:t>
            </a:r>
            <a:r>
              <a:rPr lang="zh-CN" altLang="en-US" sz="48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的</a:t>
            </a:r>
            <a:r>
              <a:rPr lang="zh-CN" altLang="en-US" sz="4800" b="1" dirty="0">
                <a:solidFill>
                  <a:srgbClr val="117A68"/>
                </a:solidFill>
                <a:latin typeface="微软雅黑" panose="020B0503020204020204" pitchFamily="34" charset="-122"/>
              </a:rPr>
              <a:t>特点</a:t>
            </a:r>
          </a:p>
        </p:txBody>
      </p:sp>
      <p:grpSp>
        <p:nvGrpSpPr>
          <p:cNvPr id="38914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38915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6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917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48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图片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文本框 47"/>
          <p:cNvSpPr txBox="1">
            <a:spLocks noChangeArrowheads="1"/>
          </p:cNvSpPr>
          <p:nvPr/>
        </p:nvSpPr>
        <p:spPr bwMode="auto">
          <a:xfrm>
            <a:off x="987425" y="266700"/>
            <a:ext cx="2686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>
                <a:solidFill>
                  <a:srgbClr val="117A68"/>
                </a:solidFill>
                <a:latin typeface="微软雅黑" panose="020B0503020204020204" pitchFamily="34" charset="-122"/>
              </a:rPr>
              <a:t>更高的CPU频率</a:t>
            </a:r>
          </a:p>
        </p:txBody>
      </p:sp>
      <p:sp>
        <p:nvSpPr>
          <p:cNvPr id="39939" name="文本框 48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9940" name="组合 3"/>
          <p:cNvGrpSpPr>
            <a:grpSpLocks/>
          </p:cNvGrpSpPr>
          <p:nvPr/>
        </p:nvGrpSpPr>
        <p:grpSpPr bwMode="auto">
          <a:xfrm>
            <a:off x="1059571" y="1012823"/>
            <a:ext cx="4032934" cy="944765"/>
            <a:chOff x="602" y="1486"/>
            <a:chExt cx="5030" cy="1486"/>
          </a:xfrm>
        </p:grpSpPr>
        <p:grpSp>
          <p:nvGrpSpPr>
            <p:cNvPr id="39941" name="组合 1"/>
            <p:cNvGrpSpPr>
              <a:grpSpLocks/>
            </p:cNvGrpSpPr>
            <p:nvPr/>
          </p:nvGrpSpPr>
          <p:grpSpPr bwMode="auto">
            <a:xfrm>
              <a:off x="602" y="1486"/>
              <a:ext cx="1134" cy="1226"/>
              <a:chOff x="1750" y="2813"/>
              <a:chExt cx="5528" cy="5992"/>
            </a:xfrm>
          </p:grpSpPr>
          <p:sp>
            <p:nvSpPr>
              <p:cNvPr id="39942" name="稻壳儿小白白(http://dwz.cn/Wu2UP)"/>
              <p:cNvSpPr>
                <a:spLocks noChangeArrowheads="1"/>
              </p:cNvSpPr>
              <p:nvPr/>
            </p:nvSpPr>
            <p:spPr bwMode="auto">
              <a:xfrm>
                <a:off x="3630" y="6042"/>
                <a:ext cx="882" cy="882"/>
              </a:xfrm>
              <a:prstGeom prst="ellipse">
                <a:avLst/>
              </a:prstGeom>
              <a:solidFill>
                <a:srgbClr val="117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endParaRPr lang="en-US" altLang="zh-CN" sz="1200">
                  <a:sym typeface="Arial" panose="020B0604020202020204" pitchFamily="34" charset="0"/>
                </a:endParaRPr>
              </a:p>
            </p:txBody>
          </p:sp>
          <p:pic>
            <p:nvPicPr>
              <p:cNvPr id="39943" name="稻壳儿小白白(http://dwz.cn/Wu2UP)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0" y="2812"/>
                <a:ext cx="3207" cy="3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944" name="稻壳儿小白白(http://dwz.cn/Wu2UP)"/>
              <p:cNvSpPr>
                <a:spLocks noChangeArrowheads="1"/>
              </p:cNvSpPr>
              <p:nvPr/>
            </p:nvSpPr>
            <p:spPr bwMode="auto">
              <a:xfrm>
                <a:off x="2952" y="5367"/>
                <a:ext cx="2240" cy="2237"/>
              </a:xfrm>
              <a:custGeom>
                <a:avLst/>
                <a:gdLst>
                  <a:gd name="T0" fmla="*/ 250 w 500"/>
                  <a:gd name="T1" fmla="*/ 500 h 500"/>
                  <a:gd name="T2" fmla="*/ 0 w 500"/>
                  <a:gd name="T3" fmla="*/ 250 h 500"/>
                  <a:gd name="T4" fmla="*/ 250 w 500"/>
                  <a:gd name="T5" fmla="*/ 0 h 500"/>
                  <a:gd name="T6" fmla="*/ 348 w 500"/>
                  <a:gd name="T7" fmla="*/ 20 h 500"/>
                  <a:gd name="T8" fmla="*/ 311 w 500"/>
                  <a:gd name="T9" fmla="*/ 75 h 500"/>
                  <a:gd name="T10" fmla="*/ 250 w 500"/>
                  <a:gd name="T11" fmla="*/ 64 h 500"/>
                  <a:gd name="T12" fmla="*/ 64 w 500"/>
                  <a:gd name="T13" fmla="*/ 250 h 500"/>
                  <a:gd name="T14" fmla="*/ 250 w 500"/>
                  <a:gd name="T15" fmla="*/ 435 h 500"/>
                  <a:gd name="T16" fmla="*/ 435 w 500"/>
                  <a:gd name="T17" fmla="*/ 250 h 500"/>
                  <a:gd name="T18" fmla="*/ 414 w 500"/>
                  <a:gd name="T19" fmla="*/ 164 h 500"/>
                  <a:gd name="T20" fmla="*/ 460 w 500"/>
                  <a:gd name="T21" fmla="*/ 114 h 500"/>
                  <a:gd name="T22" fmla="*/ 500 w 500"/>
                  <a:gd name="T23" fmla="*/ 250 h 500"/>
                  <a:gd name="T24" fmla="*/ 250 w 500"/>
                  <a:gd name="T25" fmla="*/ 50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0" h="500">
                    <a:moveTo>
                      <a:pt x="250" y="500"/>
                    </a:moveTo>
                    <a:cubicBezTo>
                      <a:pt x="112" y="500"/>
                      <a:pt x="0" y="388"/>
                      <a:pt x="0" y="250"/>
                    </a:cubicBezTo>
                    <a:cubicBezTo>
                      <a:pt x="0" y="112"/>
                      <a:pt x="112" y="0"/>
                      <a:pt x="250" y="0"/>
                    </a:cubicBezTo>
                    <a:cubicBezTo>
                      <a:pt x="285" y="0"/>
                      <a:pt x="318" y="7"/>
                      <a:pt x="348" y="20"/>
                    </a:cubicBezTo>
                    <a:cubicBezTo>
                      <a:pt x="311" y="75"/>
                      <a:pt x="311" y="75"/>
                      <a:pt x="311" y="75"/>
                    </a:cubicBezTo>
                    <a:cubicBezTo>
                      <a:pt x="291" y="68"/>
                      <a:pt x="271" y="64"/>
                      <a:pt x="250" y="64"/>
                    </a:cubicBezTo>
                    <a:cubicBezTo>
                      <a:pt x="147" y="64"/>
                      <a:pt x="64" y="147"/>
                      <a:pt x="64" y="250"/>
                    </a:cubicBezTo>
                    <a:cubicBezTo>
                      <a:pt x="64" y="352"/>
                      <a:pt x="147" y="435"/>
                      <a:pt x="250" y="435"/>
                    </a:cubicBezTo>
                    <a:cubicBezTo>
                      <a:pt x="352" y="435"/>
                      <a:pt x="435" y="352"/>
                      <a:pt x="435" y="250"/>
                    </a:cubicBezTo>
                    <a:cubicBezTo>
                      <a:pt x="435" y="219"/>
                      <a:pt x="427" y="189"/>
                      <a:pt x="414" y="164"/>
                    </a:cubicBezTo>
                    <a:cubicBezTo>
                      <a:pt x="460" y="114"/>
                      <a:pt x="460" y="114"/>
                      <a:pt x="460" y="114"/>
                    </a:cubicBezTo>
                    <a:cubicBezTo>
                      <a:pt x="485" y="153"/>
                      <a:pt x="500" y="200"/>
                      <a:pt x="500" y="250"/>
                    </a:cubicBezTo>
                    <a:cubicBezTo>
                      <a:pt x="500" y="388"/>
                      <a:pt x="388" y="500"/>
                      <a:pt x="250" y="500"/>
                    </a:cubicBezTo>
                    <a:close/>
                  </a:path>
                </a:pathLst>
              </a:custGeom>
              <a:solidFill>
                <a:srgbClr val="117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945" name="稻壳儿小白白(http://dwz.cn/Wu2UP)"/>
              <p:cNvSpPr>
                <a:spLocks noChangeArrowheads="1"/>
              </p:cNvSpPr>
              <p:nvPr/>
            </p:nvSpPr>
            <p:spPr bwMode="auto">
              <a:xfrm>
                <a:off x="2357" y="4772"/>
                <a:ext cx="3427" cy="3425"/>
              </a:xfrm>
              <a:custGeom>
                <a:avLst/>
                <a:gdLst>
                  <a:gd name="T0" fmla="*/ 383 w 765"/>
                  <a:gd name="T1" fmla="*/ 765 h 765"/>
                  <a:gd name="T2" fmla="*/ 0 w 765"/>
                  <a:gd name="T3" fmla="*/ 383 h 765"/>
                  <a:gd name="T4" fmla="*/ 383 w 765"/>
                  <a:gd name="T5" fmla="*/ 0 h 765"/>
                  <a:gd name="T6" fmla="*/ 562 w 765"/>
                  <a:gd name="T7" fmla="*/ 45 h 765"/>
                  <a:gd name="T8" fmla="*/ 529 w 765"/>
                  <a:gd name="T9" fmla="*/ 93 h 765"/>
                  <a:gd name="T10" fmla="*/ 383 w 765"/>
                  <a:gd name="T11" fmla="*/ 58 h 765"/>
                  <a:gd name="T12" fmla="*/ 153 w 765"/>
                  <a:gd name="T13" fmla="*/ 153 h 765"/>
                  <a:gd name="T14" fmla="*/ 58 w 765"/>
                  <a:gd name="T15" fmla="*/ 383 h 765"/>
                  <a:gd name="T16" fmla="*/ 153 w 765"/>
                  <a:gd name="T17" fmla="*/ 612 h 765"/>
                  <a:gd name="T18" fmla="*/ 383 w 765"/>
                  <a:gd name="T19" fmla="*/ 707 h 765"/>
                  <a:gd name="T20" fmla="*/ 612 w 765"/>
                  <a:gd name="T21" fmla="*/ 612 h 765"/>
                  <a:gd name="T22" fmla="*/ 707 w 765"/>
                  <a:gd name="T23" fmla="*/ 383 h 765"/>
                  <a:gd name="T24" fmla="*/ 640 w 765"/>
                  <a:gd name="T25" fmla="*/ 186 h 765"/>
                  <a:gd name="T26" fmla="*/ 680 w 765"/>
                  <a:gd name="T27" fmla="*/ 143 h 765"/>
                  <a:gd name="T28" fmla="*/ 765 w 765"/>
                  <a:gd name="T29" fmla="*/ 383 h 765"/>
                  <a:gd name="T30" fmla="*/ 383 w 765"/>
                  <a:gd name="T31" fmla="*/ 765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5" h="765">
                    <a:moveTo>
                      <a:pt x="383" y="765"/>
                    </a:moveTo>
                    <a:cubicBezTo>
                      <a:pt x="171" y="765"/>
                      <a:pt x="0" y="594"/>
                      <a:pt x="0" y="383"/>
                    </a:cubicBezTo>
                    <a:cubicBezTo>
                      <a:pt x="0" y="171"/>
                      <a:pt x="171" y="0"/>
                      <a:pt x="383" y="0"/>
                    </a:cubicBezTo>
                    <a:cubicBezTo>
                      <a:pt x="447" y="0"/>
                      <a:pt x="508" y="16"/>
                      <a:pt x="562" y="45"/>
                    </a:cubicBezTo>
                    <a:cubicBezTo>
                      <a:pt x="529" y="93"/>
                      <a:pt x="529" y="93"/>
                      <a:pt x="529" y="93"/>
                    </a:cubicBezTo>
                    <a:cubicBezTo>
                      <a:pt x="485" y="71"/>
                      <a:pt x="435" y="58"/>
                      <a:pt x="383" y="58"/>
                    </a:cubicBezTo>
                    <a:cubicBezTo>
                      <a:pt x="293" y="59"/>
                      <a:pt x="212" y="95"/>
                      <a:pt x="153" y="153"/>
                    </a:cubicBezTo>
                    <a:cubicBezTo>
                      <a:pt x="95" y="212"/>
                      <a:pt x="59" y="293"/>
                      <a:pt x="58" y="383"/>
                    </a:cubicBezTo>
                    <a:cubicBezTo>
                      <a:pt x="59" y="472"/>
                      <a:pt x="95" y="553"/>
                      <a:pt x="153" y="612"/>
                    </a:cubicBezTo>
                    <a:cubicBezTo>
                      <a:pt x="212" y="671"/>
                      <a:pt x="293" y="707"/>
                      <a:pt x="383" y="707"/>
                    </a:cubicBezTo>
                    <a:cubicBezTo>
                      <a:pt x="472" y="707"/>
                      <a:pt x="553" y="671"/>
                      <a:pt x="612" y="612"/>
                    </a:cubicBezTo>
                    <a:cubicBezTo>
                      <a:pt x="671" y="553"/>
                      <a:pt x="707" y="472"/>
                      <a:pt x="707" y="383"/>
                    </a:cubicBezTo>
                    <a:cubicBezTo>
                      <a:pt x="707" y="309"/>
                      <a:pt x="682" y="240"/>
                      <a:pt x="640" y="186"/>
                    </a:cubicBezTo>
                    <a:cubicBezTo>
                      <a:pt x="680" y="143"/>
                      <a:pt x="680" y="143"/>
                      <a:pt x="680" y="143"/>
                    </a:cubicBezTo>
                    <a:cubicBezTo>
                      <a:pt x="733" y="208"/>
                      <a:pt x="765" y="292"/>
                      <a:pt x="765" y="383"/>
                    </a:cubicBezTo>
                    <a:cubicBezTo>
                      <a:pt x="765" y="594"/>
                      <a:pt x="594" y="765"/>
                      <a:pt x="383" y="765"/>
                    </a:cubicBezTo>
                    <a:close/>
                  </a:path>
                </a:pathLst>
              </a:custGeom>
              <a:solidFill>
                <a:srgbClr val="117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9946" name="稻壳儿小白白(http://dwz.cn/Wu2UP)"/>
              <p:cNvSpPr>
                <a:spLocks noChangeArrowheads="1"/>
              </p:cNvSpPr>
              <p:nvPr/>
            </p:nvSpPr>
            <p:spPr bwMode="auto">
              <a:xfrm>
                <a:off x="1750" y="4162"/>
                <a:ext cx="4647" cy="4642"/>
              </a:xfrm>
              <a:custGeom>
                <a:avLst/>
                <a:gdLst>
                  <a:gd name="T0" fmla="*/ 519 w 1038"/>
                  <a:gd name="T1" fmla="*/ 0 h 1037"/>
                  <a:gd name="T2" fmla="*/ 775 w 1038"/>
                  <a:gd name="T3" fmla="*/ 68 h 1037"/>
                  <a:gd name="T4" fmla="*/ 740 w 1038"/>
                  <a:gd name="T5" fmla="*/ 119 h 1037"/>
                  <a:gd name="T6" fmla="*/ 519 w 1038"/>
                  <a:gd name="T7" fmla="*/ 62 h 1037"/>
                  <a:gd name="T8" fmla="*/ 196 w 1038"/>
                  <a:gd name="T9" fmla="*/ 196 h 1037"/>
                  <a:gd name="T10" fmla="*/ 62 w 1038"/>
                  <a:gd name="T11" fmla="*/ 519 h 1037"/>
                  <a:gd name="T12" fmla="*/ 196 w 1038"/>
                  <a:gd name="T13" fmla="*/ 842 h 1037"/>
                  <a:gd name="T14" fmla="*/ 519 w 1038"/>
                  <a:gd name="T15" fmla="*/ 976 h 1037"/>
                  <a:gd name="T16" fmla="*/ 842 w 1038"/>
                  <a:gd name="T17" fmla="*/ 842 h 1037"/>
                  <a:gd name="T18" fmla="*/ 976 w 1038"/>
                  <a:gd name="T19" fmla="*/ 519 h 1037"/>
                  <a:gd name="T20" fmla="*/ 867 w 1038"/>
                  <a:gd name="T21" fmla="*/ 224 h 1037"/>
                  <a:gd name="T22" fmla="*/ 910 w 1038"/>
                  <a:gd name="T23" fmla="*/ 178 h 1037"/>
                  <a:gd name="T24" fmla="*/ 1038 w 1038"/>
                  <a:gd name="T25" fmla="*/ 519 h 1037"/>
                  <a:gd name="T26" fmla="*/ 519 w 1038"/>
                  <a:gd name="T27" fmla="*/ 1037 h 1037"/>
                  <a:gd name="T28" fmla="*/ 0 w 1038"/>
                  <a:gd name="T29" fmla="*/ 519 h 1037"/>
                  <a:gd name="T30" fmla="*/ 519 w 1038"/>
                  <a:gd name="T31" fmla="*/ 0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38" h="1037">
                    <a:moveTo>
                      <a:pt x="519" y="0"/>
                    </a:moveTo>
                    <a:cubicBezTo>
                      <a:pt x="612" y="0"/>
                      <a:pt x="700" y="25"/>
                      <a:pt x="775" y="68"/>
                    </a:cubicBezTo>
                    <a:cubicBezTo>
                      <a:pt x="740" y="119"/>
                      <a:pt x="740" y="119"/>
                      <a:pt x="740" y="119"/>
                    </a:cubicBezTo>
                    <a:cubicBezTo>
                      <a:pt x="675" y="83"/>
                      <a:pt x="599" y="62"/>
                      <a:pt x="519" y="62"/>
                    </a:cubicBezTo>
                    <a:cubicBezTo>
                      <a:pt x="392" y="62"/>
                      <a:pt x="278" y="113"/>
                      <a:pt x="196" y="196"/>
                    </a:cubicBezTo>
                    <a:cubicBezTo>
                      <a:pt x="113" y="278"/>
                      <a:pt x="62" y="392"/>
                      <a:pt x="62" y="519"/>
                    </a:cubicBezTo>
                    <a:cubicBezTo>
                      <a:pt x="62" y="645"/>
                      <a:pt x="113" y="759"/>
                      <a:pt x="196" y="842"/>
                    </a:cubicBezTo>
                    <a:cubicBezTo>
                      <a:pt x="278" y="925"/>
                      <a:pt x="392" y="976"/>
                      <a:pt x="519" y="976"/>
                    </a:cubicBezTo>
                    <a:cubicBezTo>
                      <a:pt x="645" y="976"/>
                      <a:pt x="759" y="925"/>
                      <a:pt x="842" y="842"/>
                    </a:cubicBezTo>
                    <a:cubicBezTo>
                      <a:pt x="925" y="759"/>
                      <a:pt x="976" y="645"/>
                      <a:pt x="976" y="519"/>
                    </a:cubicBezTo>
                    <a:cubicBezTo>
                      <a:pt x="976" y="406"/>
                      <a:pt x="935" y="303"/>
                      <a:pt x="867" y="224"/>
                    </a:cubicBezTo>
                    <a:cubicBezTo>
                      <a:pt x="910" y="178"/>
                      <a:pt x="910" y="178"/>
                      <a:pt x="910" y="178"/>
                    </a:cubicBezTo>
                    <a:cubicBezTo>
                      <a:pt x="989" y="269"/>
                      <a:pt x="1037" y="388"/>
                      <a:pt x="1038" y="519"/>
                    </a:cubicBezTo>
                    <a:cubicBezTo>
                      <a:pt x="1037" y="805"/>
                      <a:pt x="805" y="1037"/>
                      <a:pt x="519" y="1037"/>
                    </a:cubicBezTo>
                    <a:cubicBezTo>
                      <a:pt x="232" y="1037"/>
                      <a:pt x="0" y="805"/>
                      <a:pt x="0" y="519"/>
                    </a:cubicBezTo>
                    <a:cubicBezTo>
                      <a:pt x="0" y="232"/>
                      <a:pt x="232" y="0"/>
                      <a:pt x="519" y="0"/>
                    </a:cubicBezTo>
                    <a:close/>
                  </a:path>
                </a:pathLst>
              </a:custGeom>
              <a:solidFill>
                <a:srgbClr val="117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39947" name="文本框 99"/>
            <p:cNvSpPr txBox="1">
              <a:spLocks noChangeArrowheads="1"/>
            </p:cNvSpPr>
            <p:nvPr/>
          </p:nvSpPr>
          <p:spPr bwMode="auto">
            <a:xfrm>
              <a:off x="1883" y="1859"/>
              <a:ext cx="3749" cy="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000" b="1" dirty="0">
                  <a:solidFill>
                    <a:srgbClr val="445469"/>
                  </a:solidFill>
                </a:rPr>
                <a:t>多周期乘法器</a:t>
              </a:r>
              <a:r>
                <a:rPr lang="en-US" altLang="zh-CN" sz="2000" b="1" dirty="0">
                  <a:solidFill>
                    <a:srgbClr val="445469"/>
                  </a:solidFill>
                </a:rPr>
                <a:t>-5</a:t>
              </a:r>
              <a:r>
                <a:rPr lang="zh-CN" altLang="en-US" sz="2000" b="1" dirty="0">
                  <a:solidFill>
                    <a:srgbClr val="445469"/>
                  </a:solidFill>
                </a:rPr>
                <a:t>个周期</a:t>
              </a:r>
            </a:p>
          </p:txBody>
        </p:sp>
      </p:grpSp>
      <p:pic>
        <p:nvPicPr>
          <p:cNvPr id="39948" name="图片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848" y="2085116"/>
            <a:ext cx="8035539" cy="34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9" name="文本框 2"/>
          <p:cNvSpPr txBox="1">
            <a:spLocks noChangeArrowheads="1"/>
          </p:cNvSpPr>
          <p:nvPr/>
        </p:nvSpPr>
        <p:spPr bwMode="auto">
          <a:xfrm>
            <a:off x="3263900" y="5689600"/>
            <a:ext cx="5080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b="1" dirty="0">
                <a:solidFill>
                  <a:srgbClr val="445469"/>
                </a:solidFill>
              </a:rPr>
              <a:t>yxmips使用的加法树</a:t>
            </a:r>
          </a:p>
        </p:txBody>
      </p:sp>
    </p:spTree>
    <p:extLst>
      <p:ext uri="{BB962C8B-B14F-4D97-AF65-F5344CB8AC3E}">
        <p14:creationId xmlns:p14="http://schemas.microsoft.com/office/powerpoint/2010/main" val="72729785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图片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文本框 47"/>
          <p:cNvSpPr txBox="1">
            <a:spLocks noChangeArrowheads="1"/>
          </p:cNvSpPr>
          <p:nvPr/>
        </p:nvSpPr>
        <p:spPr bwMode="auto">
          <a:xfrm>
            <a:off x="987425" y="266700"/>
            <a:ext cx="2686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>
                <a:solidFill>
                  <a:srgbClr val="117A68"/>
                </a:solidFill>
                <a:latin typeface="微软雅黑" panose="020B0503020204020204" pitchFamily="34" charset="-122"/>
              </a:rPr>
              <a:t>更高的CPU频率</a:t>
            </a:r>
          </a:p>
        </p:txBody>
      </p:sp>
      <p:sp>
        <p:nvSpPr>
          <p:cNvPr id="41987" name="文本框 48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41988" name="组合 3"/>
          <p:cNvGrpSpPr>
            <a:grpSpLocks/>
          </p:cNvGrpSpPr>
          <p:nvPr/>
        </p:nvGrpSpPr>
        <p:grpSpPr bwMode="auto">
          <a:xfrm>
            <a:off x="1790700" y="957263"/>
            <a:ext cx="3906520" cy="777875"/>
            <a:chOff x="602" y="1486"/>
            <a:chExt cx="6152" cy="1226"/>
          </a:xfrm>
        </p:grpSpPr>
        <p:grpSp>
          <p:nvGrpSpPr>
            <p:cNvPr id="41989" name="组合 1"/>
            <p:cNvGrpSpPr>
              <a:grpSpLocks/>
            </p:cNvGrpSpPr>
            <p:nvPr/>
          </p:nvGrpSpPr>
          <p:grpSpPr bwMode="auto">
            <a:xfrm>
              <a:off x="602" y="1486"/>
              <a:ext cx="1134" cy="1226"/>
              <a:chOff x="1750" y="2813"/>
              <a:chExt cx="5528" cy="5992"/>
            </a:xfrm>
          </p:grpSpPr>
          <p:sp>
            <p:nvSpPr>
              <p:cNvPr id="41990" name="稻壳儿小白白(http://dwz.cn/Wu2UP)"/>
              <p:cNvSpPr>
                <a:spLocks noChangeArrowheads="1"/>
              </p:cNvSpPr>
              <p:nvPr/>
            </p:nvSpPr>
            <p:spPr bwMode="auto">
              <a:xfrm>
                <a:off x="3630" y="6043"/>
                <a:ext cx="883" cy="882"/>
              </a:xfrm>
              <a:prstGeom prst="ellipse">
                <a:avLst/>
              </a:prstGeom>
              <a:solidFill>
                <a:srgbClr val="117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endParaRPr lang="en-US" altLang="zh-CN" sz="1200">
                  <a:sym typeface="Arial" panose="020B0604020202020204" pitchFamily="34" charset="0"/>
                </a:endParaRPr>
              </a:p>
            </p:txBody>
          </p:sp>
          <p:pic>
            <p:nvPicPr>
              <p:cNvPr id="41991" name="稻壳儿小白白(http://dwz.cn/Wu2UP)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0" y="2813"/>
                <a:ext cx="3208" cy="36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992" name="稻壳儿小白白(http://dwz.cn/Wu2UP)"/>
              <p:cNvSpPr>
                <a:spLocks noChangeArrowheads="1"/>
              </p:cNvSpPr>
              <p:nvPr/>
            </p:nvSpPr>
            <p:spPr bwMode="auto">
              <a:xfrm>
                <a:off x="2953" y="5368"/>
                <a:ext cx="2240" cy="2237"/>
              </a:xfrm>
              <a:custGeom>
                <a:avLst/>
                <a:gdLst>
                  <a:gd name="T0" fmla="*/ 250 w 500"/>
                  <a:gd name="T1" fmla="*/ 500 h 500"/>
                  <a:gd name="T2" fmla="*/ 0 w 500"/>
                  <a:gd name="T3" fmla="*/ 250 h 500"/>
                  <a:gd name="T4" fmla="*/ 250 w 500"/>
                  <a:gd name="T5" fmla="*/ 0 h 500"/>
                  <a:gd name="T6" fmla="*/ 348 w 500"/>
                  <a:gd name="T7" fmla="*/ 20 h 500"/>
                  <a:gd name="T8" fmla="*/ 311 w 500"/>
                  <a:gd name="T9" fmla="*/ 75 h 500"/>
                  <a:gd name="T10" fmla="*/ 250 w 500"/>
                  <a:gd name="T11" fmla="*/ 64 h 500"/>
                  <a:gd name="T12" fmla="*/ 64 w 500"/>
                  <a:gd name="T13" fmla="*/ 250 h 500"/>
                  <a:gd name="T14" fmla="*/ 250 w 500"/>
                  <a:gd name="T15" fmla="*/ 435 h 500"/>
                  <a:gd name="T16" fmla="*/ 435 w 500"/>
                  <a:gd name="T17" fmla="*/ 250 h 500"/>
                  <a:gd name="T18" fmla="*/ 414 w 500"/>
                  <a:gd name="T19" fmla="*/ 164 h 500"/>
                  <a:gd name="T20" fmla="*/ 460 w 500"/>
                  <a:gd name="T21" fmla="*/ 114 h 500"/>
                  <a:gd name="T22" fmla="*/ 500 w 500"/>
                  <a:gd name="T23" fmla="*/ 250 h 500"/>
                  <a:gd name="T24" fmla="*/ 250 w 500"/>
                  <a:gd name="T25" fmla="*/ 50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0" h="500">
                    <a:moveTo>
                      <a:pt x="250" y="500"/>
                    </a:moveTo>
                    <a:cubicBezTo>
                      <a:pt x="112" y="500"/>
                      <a:pt x="0" y="388"/>
                      <a:pt x="0" y="250"/>
                    </a:cubicBezTo>
                    <a:cubicBezTo>
                      <a:pt x="0" y="112"/>
                      <a:pt x="112" y="0"/>
                      <a:pt x="250" y="0"/>
                    </a:cubicBezTo>
                    <a:cubicBezTo>
                      <a:pt x="285" y="0"/>
                      <a:pt x="318" y="7"/>
                      <a:pt x="348" y="20"/>
                    </a:cubicBezTo>
                    <a:cubicBezTo>
                      <a:pt x="311" y="75"/>
                      <a:pt x="311" y="75"/>
                      <a:pt x="311" y="75"/>
                    </a:cubicBezTo>
                    <a:cubicBezTo>
                      <a:pt x="291" y="68"/>
                      <a:pt x="271" y="64"/>
                      <a:pt x="250" y="64"/>
                    </a:cubicBezTo>
                    <a:cubicBezTo>
                      <a:pt x="147" y="64"/>
                      <a:pt x="64" y="147"/>
                      <a:pt x="64" y="250"/>
                    </a:cubicBezTo>
                    <a:cubicBezTo>
                      <a:pt x="64" y="352"/>
                      <a:pt x="147" y="435"/>
                      <a:pt x="250" y="435"/>
                    </a:cubicBezTo>
                    <a:cubicBezTo>
                      <a:pt x="352" y="435"/>
                      <a:pt x="435" y="352"/>
                      <a:pt x="435" y="250"/>
                    </a:cubicBezTo>
                    <a:cubicBezTo>
                      <a:pt x="435" y="219"/>
                      <a:pt x="427" y="189"/>
                      <a:pt x="414" y="164"/>
                    </a:cubicBezTo>
                    <a:cubicBezTo>
                      <a:pt x="460" y="114"/>
                      <a:pt x="460" y="114"/>
                      <a:pt x="460" y="114"/>
                    </a:cubicBezTo>
                    <a:cubicBezTo>
                      <a:pt x="485" y="153"/>
                      <a:pt x="500" y="200"/>
                      <a:pt x="500" y="250"/>
                    </a:cubicBezTo>
                    <a:cubicBezTo>
                      <a:pt x="500" y="388"/>
                      <a:pt x="388" y="500"/>
                      <a:pt x="250" y="500"/>
                    </a:cubicBezTo>
                    <a:close/>
                  </a:path>
                </a:pathLst>
              </a:custGeom>
              <a:solidFill>
                <a:srgbClr val="117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993" name="稻壳儿小白白(http://dwz.cn/Wu2UP)"/>
              <p:cNvSpPr>
                <a:spLocks noChangeArrowheads="1"/>
              </p:cNvSpPr>
              <p:nvPr/>
            </p:nvSpPr>
            <p:spPr bwMode="auto">
              <a:xfrm>
                <a:off x="2358" y="4773"/>
                <a:ext cx="3427" cy="3425"/>
              </a:xfrm>
              <a:custGeom>
                <a:avLst/>
                <a:gdLst>
                  <a:gd name="T0" fmla="*/ 383 w 765"/>
                  <a:gd name="T1" fmla="*/ 765 h 765"/>
                  <a:gd name="T2" fmla="*/ 0 w 765"/>
                  <a:gd name="T3" fmla="*/ 383 h 765"/>
                  <a:gd name="T4" fmla="*/ 383 w 765"/>
                  <a:gd name="T5" fmla="*/ 0 h 765"/>
                  <a:gd name="T6" fmla="*/ 562 w 765"/>
                  <a:gd name="T7" fmla="*/ 45 h 765"/>
                  <a:gd name="T8" fmla="*/ 529 w 765"/>
                  <a:gd name="T9" fmla="*/ 93 h 765"/>
                  <a:gd name="T10" fmla="*/ 383 w 765"/>
                  <a:gd name="T11" fmla="*/ 58 h 765"/>
                  <a:gd name="T12" fmla="*/ 153 w 765"/>
                  <a:gd name="T13" fmla="*/ 153 h 765"/>
                  <a:gd name="T14" fmla="*/ 58 w 765"/>
                  <a:gd name="T15" fmla="*/ 383 h 765"/>
                  <a:gd name="T16" fmla="*/ 153 w 765"/>
                  <a:gd name="T17" fmla="*/ 612 h 765"/>
                  <a:gd name="T18" fmla="*/ 383 w 765"/>
                  <a:gd name="T19" fmla="*/ 707 h 765"/>
                  <a:gd name="T20" fmla="*/ 612 w 765"/>
                  <a:gd name="T21" fmla="*/ 612 h 765"/>
                  <a:gd name="T22" fmla="*/ 707 w 765"/>
                  <a:gd name="T23" fmla="*/ 383 h 765"/>
                  <a:gd name="T24" fmla="*/ 640 w 765"/>
                  <a:gd name="T25" fmla="*/ 186 h 765"/>
                  <a:gd name="T26" fmla="*/ 680 w 765"/>
                  <a:gd name="T27" fmla="*/ 143 h 765"/>
                  <a:gd name="T28" fmla="*/ 765 w 765"/>
                  <a:gd name="T29" fmla="*/ 383 h 765"/>
                  <a:gd name="T30" fmla="*/ 383 w 765"/>
                  <a:gd name="T31" fmla="*/ 765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65" h="765">
                    <a:moveTo>
                      <a:pt x="383" y="765"/>
                    </a:moveTo>
                    <a:cubicBezTo>
                      <a:pt x="171" y="765"/>
                      <a:pt x="0" y="594"/>
                      <a:pt x="0" y="383"/>
                    </a:cubicBezTo>
                    <a:cubicBezTo>
                      <a:pt x="0" y="171"/>
                      <a:pt x="171" y="0"/>
                      <a:pt x="383" y="0"/>
                    </a:cubicBezTo>
                    <a:cubicBezTo>
                      <a:pt x="447" y="0"/>
                      <a:pt x="508" y="16"/>
                      <a:pt x="562" y="45"/>
                    </a:cubicBezTo>
                    <a:cubicBezTo>
                      <a:pt x="529" y="93"/>
                      <a:pt x="529" y="93"/>
                      <a:pt x="529" y="93"/>
                    </a:cubicBezTo>
                    <a:cubicBezTo>
                      <a:pt x="485" y="71"/>
                      <a:pt x="435" y="58"/>
                      <a:pt x="383" y="58"/>
                    </a:cubicBezTo>
                    <a:cubicBezTo>
                      <a:pt x="293" y="59"/>
                      <a:pt x="212" y="95"/>
                      <a:pt x="153" y="153"/>
                    </a:cubicBezTo>
                    <a:cubicBezTo>
                      <a:pt x="95" y="212"/>
                      <a:pt x="59" y="293"/>
                      <a:pt x="58" y="383"/>
                    </a:cubicBezTo>
                    <a:cubicBezTo>
                      <a:pt x="59" y="472"/>
                      <a:pt x="95" y="553"/>
                      <a:pt x="153" y="612"/>
                    </a:cubicBezTo>
                    <a:cubicBezTo>
                      <a:pt x="212" y="671"/>
                      <a:pt x="293" y="707"/>
                      <a:pt x="383" y="707"/>
                    </a:cubicBezTo>
                    <a:cubicBezTo>
                      <a:pt x="472" y="707"/>
                      <a:pt x="553" y="671"/>
                      <a:pt x="612" y="612"/>
                    </a:cubicBezTo>
                    <a:cubicBezTo>
                      <a:pt x="671" y="553"/>
                      <a:pt x="707" y="472"/>
                      <a:pt x="707" y="383"/>
                    </a:cubicBezTo>
                    <a:cubicBezTo>
                      <a:pt x="707" y="309"/>
                      <a:pt x="682" y="240"/>
                      <a:pt x="640" y="186"/>
                    </a:cubicBezTo>
                    <a:cubicBezTo>
                      <a:pt x="680" y="143"/>
                      <a:pt x="680" y="143"/>
                      <a:pt x="680" y="143"/>
                    </a:cubicBezTo>
                    <a:cubicBezTo>
                      <a:pt x="733" y="208"/>
                      <a:pt x="765" y="292"/>
                      <a:pt x="765" y="383"/>
                    </a:cubicBezTo>
                    <a:cubicBezTo>
                      <a:pt x="765" y="594"/>
                      <a:pt x="594" y="765"/>
                      <a:pt x="383" y="765"/>
                    </a:cubicBezTo>
                    <a:close/>
                  </a:path>
                </a:pathLst>
              </a:custGeom>
              <a:solidFill>
                <a:srgbClr val="117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1994" name="稻壳儿小白白(http://dwz.cn/Wu2UP)"/>
              <p:cNvSpPr>
                <a:spLocks noChangeArrowheads="1"/>
              </p:cNvSpPr>
              <p:nvPr/>
            </p:nvSpPr>
            <p:spPr bwMode="auto">
              <a:xfrm>
                <a:off x="1750" y="4163"/>
                <a:ext cx="4648" cy="4642"/>
              </a:xfrm>
              <a:custGeom>
                <a:avLst/>
                <a:gdLst>
                  <a:gd name="T0" fmla="*/ 519 w 1038"/>
                  <a:gd name="T1" fmla="*/ 0 h 1037"/>
                  <a:gd name="T2" fmla="*/ 775 w 1038"/>
                  <a:gd name="T3" fmla="*/ 68 h 1037"/>
                  <a:gd name="T4" fmla="*/ 740 w 1038"/>
                  <a:gd name="T5" fmla="*/ 119 h 1037"/>
                  <a:gd name="T6" fmla="*/ 519 w 1038"/>
                  <a:gd name="T7" fmla="*/ 62 h 1037"/>
                  <a:gd name="T8" fmla="*/ 196 w 1038"/>
                  <a:gd name="T9" fmla="*/ 196 h 1037"/>
                  <a:gd name="T10" fmla="*/ 62 w 1038"/>
                  <a:gd name="T11" fmla="*/ 519 h 1037"/>
                  <a:gd name="T12" fmla="*/ 196 w 1038"/>
                  <a:gd name="T13" fmla="*/ 842 h 1037"/>
                  <a:gd name="T14" fmla="*/ 519 w 1038"/>
                  <a:gd name="T15" fmla="*/ 976 h 1037"/>
                  <a:gd name="T16" fmla="*/ 842 w 1038"/>
                  <a:gd name="T17" fmla="*/ 842 h 1037"/>
                  <a:gd name="T18" fmla="*/ 976 w 1038"/>
                  <a:gd name="T19" fmla="*/ 519 h 1037"/>
                  <a:gd name="T20" fmla="*/ 867 w 1038"/>
                  <a:gd name="T21" fmla="*/ 224 h 1037"/>
                  <a:gd name="T22" fmla="*/ 910 w 1038"/>
                  <a:gd name="T23" fmla="*/ 178 h 1037"/>
                  <a:gd name="T24" fmla="*/ 1038 w 1038"/>
                  <a:gd name="T25" fmla="*/ 519 h 1037"/>
                  <a:gd name="T26" fmla="*/ 519 w 1038"/>
                  <a:gd name="T27" fmla="*/ 1037 h 1037"/>
                  <a:gd name="T28" fmla="*/ 0 w 1038"/>
                  <a:gd name="T29" fmla="*/ 519 h 1037"/>
                  <a:gd name="T30" fmla="*/ 519 w 1038"/>
                  <a:gd name="T31" fmla="*/ 0 h 1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38" h="1037">
                    <a:moveTo>
                      <a:pt x="519" y="0"/>
                    </a:moveTo>
                    <a:cubicBezTo>
                      <a:pt x="612" y="0"/>
                      <a:pt x="700" y="25"/>
                      <a:pt x="775" y="68"/>
                    </a:cubicBezTo>
                    <a:cubicBezTo>
                      <a:pt x="740" y="119"/>
                      <a:pt x="740" y="119"/>
                      <a:pt x="740" y="119"/>
                    </a:cubicBezTo>
                    <a:cubicBezTo>
                      <a:pt x="675" y="83"/>
                      <a:pt x="599" y="62"/>
                      <a:pt x="519" y="62"/>
                    </a:cubicBezTo>
                    <a:cubicBezTo>
                      <a:pt x="392" y="62"/>
                      <a:pt x="278" y="113"/>
                      <a:pt x="196" y="196"/>
                    </a:cubicBezTo>
                    <a:cubicBezTo>
                      <a:pt x="113" y="278"/>
                      <a:pt x="62" y="392"/>
                      <a:pt x="62" y="519"/>
                    </a:cubicBezTo>
                    <a:cubicBezTo>
                      <a:pt x="62" y="645"/>
                      <a:pt x="113" y="759"/>
                      <a:pt x="196" y="842"/>
                    </a:cubicBezTo>
                    <a:cubicBezTo>
                      <a:pt x="278" y="925"/>
                      <a:pt x="392" y="976"/>
                      <a:pt x="519" y="976"/>
                    </a:cubicBezTo>
                    <a:cubicBezTo>
                      <a:pt x="645" y="976"/>
                      <a:pt x="759" y="925"/>
                      <a:pt x="842" y="842"/>
                    </a:cubicBezTo>
                    <a:cubicBezTo>
                      <a:pt x="925" y="759"/>
                      <a:pt x="976" y="645"/>
                      <a:pt x="976" y="519"/>
                    </a:cubicBezTo>
                    <a:cubicBezTo>
                      <a:pt x="976" y="406"/>
                      <a:pt x="935" y="303"/>
                      <a:pt x="867" y="224"/>
                    </a:cubicBezTo>
                    <a:cubicBezTo>
                      <a:pt x="910" y="178"/>
                      <a:pt x="910" y="178"/>
                      <a:pt x="910" y="178"/>
                    </a:cubicBezTo>
                    <a:cubicBezTo>
                      <a:pt x="989" y="269"/>
                      <a:pt x="1037" y="388"/>
                      <a:pt x="1038" y="519"/>
                    </a:cubicBezTo>
                    <a:cubicBezTo>
                      <a:pt x="1037" y="805"/>
                      <a:pt x="805" y="1037"/>
                      <a:pt x="519" y="1037"/>
                    </a:cubicBezTo>
                    <a:cubicBezTo>
                      <a:pt x="232" y="1037"/>
                      <a:pt x="0" y="805"/>
                      <a:pt x="0" y="519"/>
                    </a:cubicBezTo>
                    <a:cubicBezTo>
                      <a:pt x="0" y="232"/>
                      <a:pt x="232" y="0"/>
                      <a:pt x="519" y="0"/>
                    </a:cubicBezTo>
                    <a:close/>
                  </a:path>
                </a:pathLst>
              </a:custGeom>
              <a:solidFill>
                <a:srgbClr val="117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1995" name="文本框 99"/>
            <p:cNvSpPr txBox="1">
              <a:spLocks noChangeArrowheads="1"/>
            </p:cNvSpPr>
            <p:nvPr/>
          </p:nvSpPr>
          <p:spPr bwMode="auto">
            <a:xfrm>
              <a:off x="2199" y="1971"/>
              <a:ext cx="4555" cy="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2000" b="1" dirty="0">
                  <a:solidFill>
                    <a:srgbClr val="445469"/>
                  </a:solidFill>
                </a:rPr>
                <a:t>多周期除法器</a:t>
              </a:r>
              <a:r>
                <a:rPr lang="en-US" altLang="zh-CN" sz="2000" b="1" dirty="0" smtClean="0">
                  <a:solidFill>
                    <a:srgbClr val="445469"/>
                  </a:solidFill>
                </a:rPr>
                <a:t>-16</a:t>
              </a:r>
              <a:r>
                <a:rPr lang="zh-CN" altLang="en-US" sz="2000" b="1" dirty="0" smtClean="0">
                  <a:solidFill>
                    <a:srgbClr val="445469"/>
                  </a:solidFill>
                </a:rPr>
                <a:t>个</a:t>
              </a:r>
              <a:r>
                <a:rPr lang="zh-CN" altLang="en-US" sz="2000" b="1" dirty="0">
                  <a:solidFill>
                    <a:srgbClr val="445469"/>
                  </a:solidFill>
                </a:rPr>
                <a:t>周期</a:t>
              </a:r>
            </a:p>
          </p:txBody>
        </p:sp>
      </p:grpSp>
      <p:sp>
        <p:nvSpPr>
          <p:cNvPr id="41996" name="文本框 2"/>
          <p:cNvSpPr txBox="1">
            <a:spLocks noChangeArrowheads="1"/>
          </p:cNvSpPr>
          <p:nvPr/>
        </p:nvSpPr>
        <p:spPr bwMode="auto">
          <a:xfrm>
            <a:off x="3189266" y="6111631"/>
            <a:ext cx="508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445469"/>
                </a:solidFill>
              </a:rPr>
              <a:t>除法器状态转换图</a:t>
            </a:r>
          </a:p>
        </p:txBody>
      </p:sp>
      <p:pic>
        <p:nvPicPr>
          <p:cNvPr id="15" name="图片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92" y="1756021"/>
            <a:ext cx="7839927" cy="412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06098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图片 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文本框 69"/>
          <p:cNvSpPr txBox="1">
            <a:spLocks noChangeArrowheads="1"/>
          </p:cNvSpPr>
          <p:nvPr/>
        </p:nvSpPr>
        <p:spPr bwMode="auto">
          <a:xfrm>
            <a:off x="987425" y="266700"/>
            <a:ext cx="2705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>
                <a:solidFill>
                  <a:srgbClr val="117A68"/>
                </a:solidFill>
                <a:latin typeface="微软雅黑" panose="020B0503020204020204" pitchFamily="34" charset="-122"/>
              </a:rPr>
              <a:t>更少的访存周期</a:t>
            </a:r>
          </a:p>
        </p:txBody>
      </p:sp>
      <p:sp>
        <p:nvSpPr>
          <p:cNvPr id="44035" name="文本框 72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 useBgFill="1">
        <p:nvSpPr>
          <p:cNvPr id="44036" name="文本框 99"/>
          <p:cNvSpPr txBox="1">
            <a:spLocks noChangeArrowheads="1"/>
          </p:cNvSpPr>
          <p:nvPr/>
        </p:nvSpPr>
        <p:spPr bwMode="auto">
          <a:xfrm>
            <a:off x="1683874" y="2418423"/>
            <a:ext cx="8425326" cy="1938992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445469"/>
                </a:solidFill>
                <a:latin typeface="微软雅黑" panose="020B0503020204020204" pitchFamily="34" charset="-122"/>
              </a:rPr>
              <a:t>yxmips使用了Vivado的BRAM作为指令Cache，根据目前此次大赛所使用的Vivado中定制存储器可达到的频率，我们决定使用双倍时钟，来提高CPU的性能。采用相对于CPU的双倍时钟来访问Cache，使得在一个CPU周期内得到存储的指令，大大减少了访存所花费的周期数。</a:t>
            </a:r>
          </a:p>
        </p:txBody>
      </p:sp>
      <p:grpSp>
        <p:nvGrpSpPr>
          <p:cNvPr id="44037" name="组合 1"/>
          <p:cNvGrpSpPr>
            <a:grpSpLocks/>
          </p:cNvGrpSpPr>
          <p:nvPr/>
        </p:nvGrpSpPr>
        <p:grpSpPr bwMode="auto">
          <a:xfrm>
            <a:off x="1234612" y="1361147"/>
            <a:ext cx="719137" cy="779463"/>
            <a:chOff x="1750" y="2813"/>
            <a:chExt cx="5528" cy="5992"/>
          </a:xfrm>
        </p:grpSpPr>
        <p:sp>
          <p:nvSpPr>
            <p:cNvPr id="44038" name="稻壳儿小白白(http://dwz.cn/Wu2UP)"/>
            <p:cNvSpPr>
              <a:spLocks noChangeArrowheads="1"/>
            </p:cNvSpPr>
            <p:nvPr/>
          </p:nvSpPr>
          <p:spPr bwMode="auto">
            <a:xfrm>
              <a:off x="3630" y="6043"/>
              <a:ext cx="883" cy="882"/>
            </a:xfrm>
            <a:prstGeom prst="ellipse">
              <a:avLst/>
            </a:pr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en-US" altLang="zh-CN" sz="1200">
                <a:sym typeface="Arial" panose="020B0604020202020204" pitchFamily="34" charset="0"/>
              </a:endParaRPr>
            </a:p>
          </p:txBody>
        </p:sp>
        <p:pic>
          <p:nvPicPr>
            <p:cNvPr id="44039" name="稻壳儿小白白(http://dwz.cn/Wu2UP)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" y="2813"/>
              <a:ext cx="3208" cy="3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0" name="稻壳儿小白白(http://dwz.cn/Wu2UP)"/>
            <p:cNvSpPr>
              <a:spLocks noChangeArrowheads="1"/>
            </p:cNvSpPr>
            <p:nvPr/>
          </p:nvSpPr>
          <p:spPr bwMode="auto">
            <a:xfrm>
              <a:off x="2953" y="5368"/>
              <a:ext cx="2240" cy="2237"/>
            </a:xfrm>
            <a:custGeom>
              <a:avLst/>
              <a:gdLst>
                <a:gd name="T0" fmla="*/ 250 w 500"/>
                <a:gd name="T1" fmla="*/ 500 h 500"/>
                <a:gd name="T2" fmla="*/ 0 w 500"/>
                <a:gd name="T3" fmla="*/ 250 h 500"/>
                <a:gd name="T4" fmla="*/ 250 w 500"/>
                <a:gd name="T5" fmla="*/ 0 h 500"/>
                <a:gd name="T6" fmla="*/ 348 w 500"/>
                <a:gd name="T7" fmla="*/ 20 h 500"/>
                <a:gd name="T8" fmla="*/ 311 w 500"/>
                <a:gd name="T9" fmla="*/ 75 h 500"/>
                <a:gd name="T10" fmla="*/ 250 w 500"/>
                <a:gd name="T11" fmla="*/ 64 h 500"/>
                <a:gd name="T12" fmla="*/ 64 w 500"/>
                <a:gd name="T13" fmla="*/ 250 h 500"/>
                <a:gd name="T14" fmla="*/ 250 w 500"/>
                <a:gd name="T15" fmla="*/ 435 h 500"/>
                <a:gd name="T16" fmla="*/ 435 w 500"/>
                <a:gd name="T17" fmla="*/ 250 h 500"/>
                <a:gd name="T18" fmla="*/ 414 w 500"/>
                <a:gd name="T19" fmla="*/ 164 h 500"/>
                <a:gd name="T20" fmla="*/ 460 w 500"/>
                <a:gd name="T21" fmla="*/ 114 h 500"/>
                <a:gd name="T22" fmla="*/ 500 w 500"/>
                <a:gd name="T23" fmla="*/ 250 h 500"/>
                <a:gd name="T24" fmla="*/ 250 w 500"/>
                <a:gd name="T25" fmla="*/ 50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0" h="500">
                  <a:moveTo>
                    <a:pt x="250" y="500"/>
                  </a:moveTo>
                  <a:cubicBezTo>
                    <a:pt x="112" y="500"/>
                    <a:pt x="0" y="388"/>
                    <a:pt x="0" y="250"/>
                  </a:cubicBezTo>
                  <a:cubicBezTo>
                    <a:pt x="0" y="112"/>
                    <a:pt x="112" y="0"/>
                    <a:pt x="250" y="0"/>
                  </a:cubicBezTo>
                  <a:cubicBezTo>
                    <a:pt x="285" y="0"/>
                    <a:pt x="318" y="7"/>
                    <a:pt x="348" y="20"/>
                  </a:cubicBezTo>
                  <a:cubicBezTo>
                    <a:pt x="311" y="75"/>
                    <a:pt x="311" y="75"/>
                    <a:pt x="311" y="75"/>
                  </a:cubicBezTo>
                  <a:cubicBezTo>
                    <a:pt x="291" y="68"/>
                    <a:pt x="271" y="64"/>
                    <a:pt x="250" y="64"/>
                  </a:cubicBezTo>
                  <a:cubicBezTo>
                    <a:pt x="147" y="64"/>
                    <a:pt x="64" y="147"/>
                    <a:pt x="64" y="250"/>
                  </a:cubicBezTo>
                  <a:cubicBezTo>
                    <a:pt x="64" y="352"/>
                    <a:pt x="147" y="435"/>
                    <a:pt x="250" y="435"/>
                  </a:cubicBezTo>
                  <a:cubicBezTo>
                    <a:pt x="352" y="435"/>
                    <a:pt x="435" y="352"/>
                    <a:pt x="435" y="250"/>
                  </a:cubicBezTo>
                  <a:cubicBezTo>
                    <a:pt x="435" y="219"/>
                    <a:pt x="427" y="189"/>
                    <a:pt x="414" y="164"/>
                  </a:cubicBezTo>
                  <a:cubicBezTo>
                    <a:pt x="460" y="114"/>
                    <a:pt x="460" y="114"/>
                    <a:pt x="460" y="114"/>
                  </a:cubicBezTo>
                  <a:cubicBezTo>
                    <a:pt x="485" y="153"/>
                    <a:pt x="500" y="200"/>
                    <a:pt x="500" y="250"/>
                  </a:cubicBezTo>
                  <a:cubicBezTo>
                    <a:pt x="500" y="388"/>
                    <a:pt x="388" y="500"/>
                    <a:pt x="250" y="500"/>
                  </a:cubicBezTo>
                  <a:close/>
                </a:path>
              </a:pathLst>
            </a:cu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041" name="稻壳儿小白白(http://dwz.cn/Wu2UP)"/>
            <p:cNvSpPr>
              <a:spLocks noChangeArrowheads="1"/>
            </p:cNvSpPr>
            <p:nvPr/>
          </p:nvSpPr>
          <p:spPr bwMode="auto">
            <a:xfrm>
              <a:off x="2358" y="4773"/>
              <a:ext cx="3427" cy="3425"/>
            </a:xfrm>
            <a:custGeom>
              <a:avLst/>
              <a:gdLst>
                <a:gd name="T0" fmla="*/ 383 w 765"/>
                <a:gd name="T1" fmla="*/ 765 h 765"/>
                <a:gd name="T2" fmla="*/ 0 w 765"/>
                <a:gd name="T3" fmla="*/ 383 h 765"/>
                <a:gd name="T4" fmla="*/ 383 w 765"/>
                <a:gd name="T5" fmla="*/ 0 h 765"/>
                <a:gd name="T6" fmla="*/ 562 w 765"/>
                <a:gd name="T7" fmla="*/ 45 h 765"/>
                <a:gd name="T8" fmla="*/ 529 w 765"/>
                <a:gd name="T9" fmla="*/ 93 h 765"/>
                <a:gd name="T10" fmla="*/ 383 w 765"/>
                <a:gd name="T11" fmla="*/ 58 h 765"/>
                <a:gd name="T12" fmla="*/ 153 w 765"/>
                <a:gd name="T13" fmla="*/ 153 h 765"/>
                <a:gd name="T14" fmla="*/ 58 w 765"/>
                <a:gd name="T15" fmla="*/ 383 h 765"/>
                <a:gd name="T16" fmla="*/ 153 w 765"/>
                <a:gd name="T17" fmla="*/ 612 h 765"/>
                <a:gd name="T18" fmla="*/ 383 w 765"/>
                <a:gd name="T19" fmla="*/ 707 h 765"/>
                <a:gd name="T20" fmla="*/ 612 w 765"/>
                <a:gd name="T21" fmla="*/ 612 h 765"/>
                <a:gd name="T22" fmla="*/ 707 w 765"/>
                <a:gd name="T23" fmla="*/ 383 h 765"/>
                <a:gd name="T24" fmla="*/ 640 w 765"/>
                <a:gd name="T25" fmla="*/ 186 h 765"/>
                <a:gd name="T26" fmla="*/ 680 w 765"/>
                <a:gd name="T27" fmla="*/ 143 h 765"/>
                <a:gd name="T28" fmla="*/ 765 w 765"/>
                <a:gd name="T29" fmla="*/ 383 h 765"/>
                <a:gd name="T30" fmla="*/ 383 w 765"/>
                <a:gd name="T31" fmla="*/ 76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5" h="765">
                  <a:moveTo>
                    <a:pt x="383" y="765"/>
                  </a:moveTo>
                  <a:cubicBezTo>
                    <a:pt x="171" y="765"/>
                    <a:pt x="0" y="594"/>
                    <a:pt x="0" y="383"/>
                  </a:cubicBezTo>
                  <a:cubicBezTo>
                    <a:pt x="0" y="171"/>
                    <a:pt x="171" y="0"/>
                    <a:pt x="383" y="0"/>
                  </a:cubicBezTo>
                  <a:cubicBezTo>
                    <a:pt x="447" y="0"/>
                    <a:pt x="508" y="16"/>
                    <a:pt x="562" y="45"/>
                  </a:cubicBezTo>
                  <a:cubicBezTo>
                    <a:pt x="529" y="93"/>
                    <a:pt x="529" y="93"/>
                    <a:pt x="529" y="93"/>
                  </a:cubicBezTo>
                  <a:cubicBezTo>
                    <a:pt x="485" y="71"/>
                    <a:pt x="435" y="58"/>
                    <a:pt x="383" y="58"/>
                  </a:cubicBezTo>
                  <a:cubicBezTo>
                    <a:pt x="293" y="59"/>
                    <a:pt x="212" y="95"/>
                    <a:pt x="153" y="153"/>
                  </a:cubicBezTo>
                  <a:cubicBezTo>
                    <a:pt x="95" y="212"/>
                    <a:pt x="59" y="293"/>
                    <a:pt x="58" y="383"/>
                  </a:cubicBezTo>
                  <a:cubicBezTo>
                    <a:pt x="59" y="472"/>
                    <a:pt x="95" y="553"/>
                    <a:pt x="153" y="612"/>
                  </a:cubicBezTo>
                  <a:cubicBezTo>
                    <a:pt x="212" y="671"/>
                    <a:pt x="293" y="707"/>
                    <a:pt x="383" y="707"/>
                  </a:cubicBezTo>
                  <a:cubicBezTo>
                    <a:pt x="472" y="707"/>
                    <a:pt x="553" y="671"/>
                    <a:pt x="612" y="612"/>
                  </a:cubicBezTo>
                  <a:cubicBezTo>
                    <a:pt x="671" y="553"/>
                    <a:pt x="707" y="472"/>
                    <a:pt x="707" y="383"/>
                  </a:cubicBezTo>
                  <a:cubicBezTo>
                    <a:pt x="707" y="309"/>
                    <a:pt x="682" y="240"/>
                    <a:pt x="640" y="186"/>
                  </a:cubicBezTo>
                  <a:cubicBezTo>
                    <a:pt x="680" y="143"/>
                    <a:pt x="680" y="143"/>
                    <a:pt x="680" y="143"/>
                  </a:cubicBezTo>
                  <a:cubicBezTo>
                    <a:pt x="733" y="208"/>
                    <a:pt x="765" y="292"/>
                    <a:pt x="765" y="383"/>
                  </a:cubicBezTo>
                  <a:cubicBezTo>
                    <a:pt x="765" y="594"/>
                    <a:pt x="594" y="765"/>
                    <a:pt x="383" y="765"/>
                  </a:cubicBezTo>
                  <a:close/>
                </a:path>
              </a:pathLst>
            </a:cu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042" name="稻壳儿小白白(http://dwz.cn/Wu2UP)"/>
            <p:cNvSpPr>
              <a:spLocks noChangeArrowheads="1"/>
            </p:cNvSpPr>
            <p:nvPr/>
          </p:nvSpPr>
          <p:spPr bwMode="auto">
            <a:xfrm>
              <a:off x="1750" y="4163"/>
              <a:ext cx="4648" cy="4642"/>
            </a:xfrm>
            <a:custGeom>
              <a:avLst/>
              <a:gdLst>
                <a:gd name="T0" fmla="*/ 519 w 1038"/>
                <a:gd name="T1" fmla="*/ 0 h 1037"/>
                <a:gd name="T2" fmla="*/ 775 w 1038"/>
                <a:gd name="T3" fmla="*/ 68 h 1037"/>
                <a:gd name="T4" fmla="*/ 740 w 1038"/>
                <a:gd name="T5" fmla="*/ 119 h 1037"/>
                <a:gd name="T6" fmla="*/ 519 w 1038"/>
                <a:gd name="T7" fmla="*/ 62 h 1037"/>
                <a:gd name="T8" fmla="*/ 196 w 1038"/>
                <a:gd name="T9" fmla="*/ 196 h 1037"/>
                <a:gd name="T10" fmla="*/ 62 w 1038"/>
                <a:gd name="T11" fmla="*/ 519 h 1037"/>
                <a:gd name="T12" fmla="*/ 196 w 1038"/>
                <a:gd name="T13" fmla="*/ 842 h 1037"/>
                <a:gd name="T14" fmla="*/ 519 w 1038"/>
                <a:gd name="T15" fmla="*/ 976 h 1037"/>
                <a:gd name="T16" fmla="*/ 842 w 1038"/>
                <a:gd name="T17" fmla="*/ 842 h 1037"/>
                <a:gd name="T18" fmla="*/ 976 w 1038"/>
                <a:gd name="T19" fmla="*/ 519 h 1037"/>
                <a:gd name="T20" fmla="*/ 867 w 1038"/>
                <a:gd name="T21" fmla="*/ 224 h 1037"/>
                <a:gd name="T22" fmla="*/ 910 w 1038"/>
                <a:gd name="T23" fmla="*/ 178 h 1037"/>
                <a:gd name="T24" fmla="*/ 1038 w 1038"/>
                <a:gd name="T25" fmla="*/ 519 h 1037"/>
                <a:gd name="T26" fmla="*/ 519 w 1038"/>
                <a:gd name="T27" fmla="*/ 1037 h 1037"/>
                <a:gd name="T28" fmla="*/ 0 w 1038"/>
                <a:gd name="T29" fmla="*/ 519 h 1037"/>
                <a:gd name="T30" fmla="*/ 519 w 1038"/>
                <a:gd name="T31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38" h="1037">
                  <a:moveTo>
                    <a:pt x="519" y="0"/>
                  </a:moveTo>
                  <a:cubicBezTo>
                    <a:pt x="612" y="0"/>
                    <a:pt x="700" y="25"/>
                    <a:pt x="775" y="68"/>
                  </a:cubicBezTo>
                  <a:cubicBezTo>
                    <a:pt x="740" y="119"/>
                    <a:pt x="740" y="119"/>
                    <a:pt x="740" y="119"/>
                  </a:cubicBezTo>
                  <a:cubicBezTo>
                    <a:pt x="675" y="83"/>
                    <a:pt x="599" y="62"/>
                    <a:pt x="519" y="62"/>
                  </a:cubicBezTo>
                  <a:cubicBezTo>
                    <a:pt x="392" y="62"/>
                    <a:pt x="278" y="113"/>
                    <a:pt x="196" y="196"/>
                  </a:cubicBezTo>
                  <a:cubicBezTo>
                    <a:pt x="113" y="278"/>
                    <a:pt x="62" y="392"/>
                    <a:pt x="62" y="519"/>
                  </a:cubicBezTo>
                  <a:cubicBezTo>
                    <a:pt x="62" y="645"/>
                    <a:pt x="113" y="759"/>
                    <a:pt x="196" y="842"/>
                  </a:cubicBezTo>
                  <a:cubicBezTo>
                    <a:pt x="278" y="925"/>
                    <a:pt x="392" y="976"/>
                    <a:pt x="519" y="976"/>
                  </a:cubicBezTo>
                  <a:cubicBezTo>
                    <a:pt x="645" y="976"/>
                    <a:pt x="759" y="925"/>
                    <a:pt x="842" y="842"/>
                  </a:cubicBezTo>
                  <a:cubicBezTo>
                    <a:pt x="925" y="759"/>
                    <a:pt x="976" y="645"/>
                    <a:pt x="976" y="519"/>
                  </a:cubicBezTo>
                  <a:cubicBezTo>
                    <a:pt x="976" y="406"/>
                    <a:pt x="935" y="303"/>
                    <a:pt x="867" y="224"/>
                  </a:cubicBezTo>
                  <a:cubicBezTo>
                    <a:pt x="910" y="178"/>
                    <a:pt x="910" y="178"/>
                    <a:pt x="910" y="178"/>
                  </a:cubicBezTo>
                  <a:cubicBezTo>
                    <a:pt x="989" y="269"/>
                    <a:pt x="1037" y="388"/>
                    <a:pt x="1038" y="519"/>
                  </a:cubicBezTo>
                  <a:cubicBezTo>
                    <a:pt x="1037" y="805"/>
                    <a:pt x="805" y="1037"/>
                    <a:pt x="519" y="1037"/>
                  </a:cubicBezTo>
                  <a:cubicBezTo>
                    <a:pt x="232" y="1037"/>
                    <a:pt x="0" y="805"/>
                    <a:pt x="0" y="519"/>
                  </a:cubicBezTo>
                  <a:cubicBezTo>
                    <a:pt x="0" y="232"/>
                    <a:pt x="232" y="0"/>
                    <a:pt x="519" y="0"/>
                  </a:cubicBezTo>
                  <a:close/>
                </a:path>
              </a:pathLst>
            </a:cu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4043" name="文本框 2"/>
          <p:cNvSpPr txBox="1">
            <a:spLocks noChangeArrowheads="1"/>
          </p:cNvSpPr>
          <p:nvPr/>
        </p:nvSpPr>
        <p:spPr bwMode="auto">
          <a:xfrm>
            <a:off x="2037887" y="1616735"/>
            <a:ext cx="3830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2000" b="1" dirty="0" err="1"/>
              <a:t>ICache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双倍时钟</a:t>
            </a:r>
          </a:p>
        </p:txBody>
      </p:sp>
    </p:spTree>
    <p:extLst>
      <p:ext uri="{BB962C8B-B14F-4D97-AF65-F5344CB8AC3E}">
        <p14:creationId xmlns:p14="http://schemas.microsoft.com/office/powerpoint/2010/main" val="137789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1235075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文本框 20"/>
          <p:cNvSpPr txBox="1">
            <a:spLocks noChangeArrowheads="1"/>
          </p:cNvSpPr>
          <p:nvPr/>
        </p:nvSpPr>
        <p:spPr bwMode="auto">
          <a:xfrm>
            <a:off x="7672388" y="1338263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F58"/>
                </a:solidFill>
                <a:latin typeface="微软雅黑" panose="020B0503020204020204" pitchFamily="34" charset="-122"/>
              </a:rPr>
              <a:t>单发射流水线架构</a:t>
            </a:r>
          </a:p>
        </p:txBody>
      </p:sp>
      <p:sp>
        <p:nvSpPr>
          <p:cNvPr id="15364" name="文本框 21"/>
          <p:cNvSpPr txBox="1">
            <a:spLocks noChangeArrowheads="1"/>
          </p:cNvSpPr>
          <p:nvPr/>
        </p:nvSpPr>
        <p:spPr bwMode="auto">
          <a:xfrm>
            <a:off x="6819900" y="1247775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5365" name="图片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2146300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文本框 25"/>
          <p:cNvSpPr txBox="1">
            <a:spLocks noChangeArrowheads="1"/>
          </p:cNvSpPr>
          <p:nvPr/>
        </p:nvSpPr>
        <p:spPr bwMode="auto">
          <a:xfrm>
            <a:off x="7672388" y="2249488"/>
            <a:ext cx="3429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F58"/>
                </a:solidFill>
                <a:latin typeface="微软雅黑" panose="020B0503020204020204" pitchFamily="34" charset="-122"/>
              </a:rPr>
              <a:t>总线接口与</a:t>
            </a:r>
            <a:r>
              <a:rPr lang="en-US" altLang="zh-CN" sz="2400" b="1">
                <a:solidFill>
                  <a:srgbClr val="007F58"/>
                </a:solidFill>
                <a:latin typeface="微软雅黑" panose="020B0503020204020204" pitchFamily="34" charset="-122"/>
              </a:rPr>
              <a:t>ICache</a:t>
            </a:r>
            <a:endParaRPr lang="zh-CN" altLang="en-US" sz="2400" b="1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367" name="文本框 26"/>
          <p:cNvSpPr txBox="1">
            <a:spLocks noChangeArrowheads="1"/>
          </p:cNvSpPr>
          <p:nvPr/>
        </p:nvSpPr>
        <p:spPr bwMode="auto">
          <a:xfrm>
            <a:off x="6819900" y="2159000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5368" name="图片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3033713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文本框 28"/>
          <p:cNvSpPr txBox="1">
            <a:spLocks noChangeArrowheads="1"/>
          </p:cNvSpPr>
          <p:nvPr/>
        </p:nvSpPr>
        <p:spPr bwMode="auto">
          <a:xfrm>
            <a:off x="7672388" y="3136900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007F58"/>
                </a:solidFill>
                <a:latin typeface="微软雅黑" panose="020B0503020204020204" pitchFamily="34" charset="-122"/>
              </a:rPr>
              <a:t>SoC</a:t>
            </a:r>
            <a:r>
              <a:rPr lang="zh-CN" altLang="en-US" sz="2400" b="1">
                <a:solidFill>
                  <a:srgbClr val="007F58"/>
                </a:solidFill>
                <a:latin typeface="微软雅黑" panose="020B0503020204020204" pitchFamily="34" charset="-122"/>
              </a:rPr>
              <a:t>环境搭建</a:t>
            </a:r>
          </a:p>
        </p:txBody>
      </p:sp>
      <p:sp>
        <p:nvSpPr>
          <p:cNvPr id="15370" name="文本框 29"/>
          <p:cNvSpPr txBox="1">
            <a:spLocks noChangeArrowheads="1"/>
          </p:cNvSpPr>
          <p:nvPr/>
        </p:nvSpPr>
        <p:spPr bwMode="auto">
          <a:xfrm>
            <a:off x="6819900" y="3046413"/>
            <a:ext cx="5969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5371" name="图片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3946525"/>
            <a:ext cx="72548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2" name="文本框 31"/>
          <p:cNvSpPr txBox="1">
            <a:spLocks noChangeArrowheads="1"/>
          </p:cNvSpPr>
          <p:nvPr/>
        </p:nvSpPr>
        <p:spPr bwMode="auto">
          <a:xfrm>
            <a:off x="7672388" y="4048125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007F58"/>
                </a:solidFill>
                <a:latin typeface="微软雅黑" panose="020B0503020204020204" pitchFamily="34" charset="-122"/>
              </a:rPr>
              <a:t>操作系统的移植</a:t>
            </a:r>
          </a:p>
        </p:txBody>
      </p:sp>
      <p:sp>
        <p:nvSpPr>
          <p:cNvPr id="15373" name="文本框 33"/>
          <p:cNvSpPr txBox="1">
            <a:spLocks noChangeArrowheads="1"/>
          </p:cNvSpPr>
          <p:nvPr/>
        </p:nvSpPr>
        <p:spPr bwMode="auto">
          <a:xfrm>
            <a:off x="6819900" y="3959225"/>
            <a:ext cx="5969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5374" name="图片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4857750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5" name="文本框 35"/>
          <p:cNvSpPr txBox="1">
            <a:spLocks noChangeArrowheads="1"/>
          </p:cNvSpPr>
          <p:nvPr/>
        </p:nvSpPr>
        <p:spPr bwMode="auto">
          <a:xfrm>
            <a:off x="7672388" y="4959350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 err="1" smtClean="0">
                <a:solidFill>
                  <a:srgbClr val="007F58"/>
                </a:solidFill>
                <a:latin typeface="微软雅黑" panose="020B0503020204020204" pitchFamily="34" charset="-122"/>
              </a:rPr>
              <a:t>Yxmips</a:t>
            </a:r>
            <a:r>
              <a:rPr lang="zh-CN" altLang="en-US" sz="24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的特点</a:t>
            </a:r>
            <a:endParaRPr lang="zh-CN" altLang="en-US" sz="24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376" name="文本框 37"/>
          <p:cNvSpPr txBox="1">
            <a:spLocks noChangeArrowheads="1"/>
          </p:cNvSpPr>
          <p:nvPr/>
        </p:nvSpPr>
        <p:spPr bwMode="auto">
          <a:xfrm>
            <a:off x="6819900" y="4870450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5377" name="图片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24423">
            <a:off x="423863" y="1516063"/>
            <a:ext cx="575945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8" name="文本框 32"/>
          <p:cNvSpPr txBox="1">
            <a:spLocks noChangeArrowheads="1"/>
          </p:cNvSpPr>
          <p:nvPr/>
        </p:nvSpPr>
        <p:spPr bwMode="auto">
          <a:xfrm>
            <a:off x="1250950" y="2717800"/>
            <a:ext cx="4445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6600">
                <a:solidFill>
                  <a:schemeClr val="bg1"/>
                </a:solidFill>
                <a:latin typeface="Impact" panose="020B0806030902050204" pitchFamily="34" charset="0"/>
              </a:rPr>
              <a:t>CONTENTS</a:t>
            </a:r>
            <a:endParaRPr lang="zh-CN" altLang="en-US" sz="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图片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文本框 40"/>
          <p:cNvSpPr txBox="1">
            <a:spLocks noChangeArrowheads="1"/>
          </p:cNvSpPr>
          <p:nvPr/>
        </p:nvSpPr>
        <p:spPr bwMode="auto">
          <a:xfrm>
            <a:off x="987425" y="266700"/>
            <a:ext cx="2901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400" b="1">
                <a:solidFill>
                  <a:srgbClr val="117A68"/>
                </a:solidFill>
                <a:latin typeface="微软雅黑" panose="020B0503020204020204" pitchFamily="34" charset="-122"/>
              </a:rPr>
              <a:t>更全的指令集</a:t>
            </a:r>
          </a:p>
        </p:txBody>
      </p:sp>
      <p:sp>
        <p:nvSpPr>
          <p:cNvPr id="46083" name="文本框 41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911474" y="1579563"/>
            <a:ext cx="7948783" cy="51398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x-none" sz="2000" noProof="1">
                <a:solidFill>
                  <a:srgbClr val="445469"/>
                </a:solidFill>
                <a:latin typeface="微软雅黑" panose="020B0503020204020204" pitchFamily="34" charset="-122"/>
              </a:rPr>
              <a:t>除了大赛要求实现的指令，我们还实现了更多更全的指令。</a:t>
            </a:r>
          </a:p>
          <a:p>
            <a:endParaRPr lang="en-US" altLang="x-none" sz="2000" noProof="1">
              <a:solidFill>
                <a:srgbClr val="445469"/>
              </a:solidFill>
              <a:latin typeface="微软雅黑" panose="020B0503020204020204" pitchFamily="34" charset="-122"/>
            </a:endParaRP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r>
              <a:rPr lang="en-US" altLang="x-none" sz="2000" noProof="1">
                <a:solidFill>
                  <a:srgbClr val="445469"/>
                </a:solidFill>
                <a:latin typeface="微软雅黑" panose="020B0503020204020204" pitchFamily="34" charset="-122"/>
                <a:sym typeface="+mn-ea"/>
              </a:rPr>
              <a:t>非对齐加载存储指令：LWL、LWR、SWL、SWR</a:t>
            </a: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endParaRPr lang="en-US" altLang="x-none" sz="2000" noProof="1">
              <a:solidFill>
                <a:srgbClr val="445469"/>
              </a:solidFill>
              <a:latin typeface="微软雅黑" panose="020B0503020204020204" pitchFamily="34" charset="-122"/>
              <a:sym typeface="+mn-ea"/>
            </a:endParaRP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r>
              <a:rPr lang="en-US" altLang="x-none" sz="2000" noProof="1">
                <a:solidFill>
                  <a:srgbClr val="445469"/>
                </a:solidFill>
                <a:latin typeface="微软雅黑" panose="020B0503020204020204" pitchFamily="34" charset="-122"/>
                <a:sym typeface="+mn-ea"/>
              </a:rPr>
              <a:t>连接加载以及条件存储指令LL、SC</a:t>
            </a: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endParaRPr lang="en-US" altLang="x-none" sz="2000" noProof="1">
              <a:solidFill>
                <a:srgbClr val="445469"/>
              </a:solidFill>
              <a:latin typeface="微软雅黑" panose="020B0503020204020204" pitchFamily="34" charset="-122"/>
              <a:sym typeface="+mn-ea"/>
            </a:endParaRP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r>
              <a:rPr lang="en-US" altLang="x-none" sz="2000" noProof="1">
                <a:solidFill>
                  <a:srgbClr val="445469"/>
                </a:solidFill>
                <a:latin typeface="微软雅黑" panose="020B0503020204020204" pitchFamily="34" charset="-122"/>
                <a:sym typeface="+mn-ea"/>
              </a:rPr>
              <a:t>自陷指令：TEQ、TEQI、TGE、TGEI、TGEU、TGEIU、TLT、TLTI、TLTU、TLTIU、TNE、TNEI</a:t>
            </a: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endParaRPr lang="en-US" altLang="x-none" sz="2000" noProof="1">
              <a:solidFill>
                <a:srgbClr val="445469"/>
              </a:solidFill>
              <a:latin typeface="微软雅黑" panose="020B0503020204020204" pitchFamily="34" charset="-122"/>
              <a:sym typeface="+mn-ea"/>
            </a:endParaRP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r>
              <a:rPr lang="en-US" altLang="x-none" sz="2000" noProof="1">
                <a:solidFill>
                  <a:srgbClr val="445469"/>
                </a:solidFill>
                <a:latin typeface="微软雅黑" panose="020B0503020204020204" pitchFamily="34" charset="-122"/>
                <a:sym typeface="+mn-ea"/>
              </a:rPr>
              <a:t>条件传递指令：MOVN、MOVZ</a:t>
            </a: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endParaRPr lang="en-US" altLang="x-none" sz="2000" noProof="1">
              <a:solidFill>
                <a:srgbClr val="445469"/>
              </a:solidFill>
              <a:latin typeface="微软雅黑" panose="020B0503020204020204" pitchFamily="34" charset="-122"/>
              <a:sym typeface="+mn-ea"/>
            </a:endParaRP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r>
              <a:rPr lang="en-US" altLang="x-none" sz="2000" noProof="1">
                <a:solidFill>
                  <a:srgbClr val="445469"/>
                </a:solidFill>
                <a:latin typeface="微软雅黑" panose="020B0503020204020204" pitchFamily="34" charset="-122"/>
                <a:sym typeface="+mn-ea"/>
              </a:rPr>
              <a:t>前导0/1计数指令：CLZ、CLO</a:t>
            </a: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endParaRPr lang="en-US" altLang="x-none" sz="2000" noProof="1">
              <a:solidFill>
                <a:srgbClr val="445469"/>
              </a:solidFill>
              <a:latin typeface="微软雅黑" panose="020B0503020204020204" pitchFamily="34" charset="-122"/>
              <a:sym typeface="+mn-ea"/>
            </a:endParaRP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r>
              <a:rPr lang="en-US" altLang="x-none" sz="2000" noProof="1">
                <a:solidFill>
                  <a:srgbClr val="445469"/>
                </a:solidFill>
                <a:latin typeface="微软雅黑" panose="020B0503020204020204" pitchFamily="34" charset="-122"/>
                <a:sym typeface="+mn-ea"/>
              </a:rPr>
              <a:t>（有/无符号）乘累加/减：MADD、MADDU、MSUB、MSUBU</a:t>
            </a:r>
            <a:endParaRPr lang="en-US" altLang="x-none" sz="2000" noProof="1">
              <a:solidFill>
                <a:srgbClr val="445469"/>
              </a:solidFill>
              <a:latin typeface="微软雅黑" panose="020B0503020204020204" pitchFamily="34" charset="-122"/>
            </a:endParaRP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endParaRPr lang="en-US" altLang="x-none" sz="1600" noProof="1">
              <a:solidFill>
                <a:srgbClr val="445469"/>
              </a:solidFill>
              <a:sym typeface="+mn-ea"/>
            </a:endParaRP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endParaRPr lang="en-US" altLang="x-none" sz="1600" noProof="1">
              <a:solidFill>
                <a:srgbClr val="445469"/>
              </a:solidFill>
            </a:endParaRPr>
          </a:p>
          <a:p>
            <a:pPr marL="285750" indent="-285750">
              <a:buClr>
                <a:srgbClr val="189E79"/>
              </a:buClr>
              <a:buFont typeface="Wingdings" panose="05000000000000000000" charset="0"/>
              <a:buChar char=""/>
            </a:pPr>
            <a:endParaRPr lang="en-US" altLang="x-none" sz="1600" noProof="1">
              <a:solidFill>
                <a:srgbClr val="445469"/>
              </a:solidFill>
            </a:endParaRPr>
          </a:p>
        </p:txBody>
      </p:sp>
      <p:grpSp>
        <p:nvGrpSpPr>
          <p:cNvPr id="46085" name="组合 1"/>
          <p:cNvGrpSpPr>
            <a:grpSpLocks/>
          </p:cNvGrpSpPr>
          <p:nvPr/>
        </p:nvGrpSpPr>
        <p:grpSpPr bwMode="auto">
          <a:xfrm>
            <a:off x="2135188" y="1247775"/>
            <a:ext cx="720725" cy="777875"/>
            <a:chOff x="1750" y="2813"/>
            <a:chExt cx="5528" cy="5992"/>
          </a:xfrm>
        </p:grpSpPr>
        <p:sp>
          <p:nvSpPr>
            <p:cNvPr id="46086" name="稻壳儿小白白(http://dwz.cn/Wu2UP)"/>
            <p:cNvSpPr>
              <a:spLocks noChangeArrowheads="1"/>
            </p:cNvSpPr>
            <p:nvPr/>
          </p:nvSpPr>
          <p:spPr bwMode="auto">
            <a:xfrm>
              <a:off x="3630" y="6043"/>
              <a:ext cx="883" cy="882"/>
            </a:xfrm>
            <a:prstGeom prst="ellipse">
              <a:avLst/>
            </a:pr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en-US" altLang="zh-CN" sz="1200">
                <a:sym typeface="Arial" panose="020B0604020202020204" pitchFamily="34" charset="0"/>
              </a:endParaRPr>
            </a:p>
          </p:txBody>
        </p:sp>
        <p:pic>
          <p:nvPicPr>
            <p:cNvPr id="46087" name="稻壳儿小白白(http://dwz.cn/Wu2UP)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" y="2813"/>
              <a:ext cx="3208" cy="3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88" name="稻壳儿小白白(http://dwz.cn/Wu2UP)"/>
            <p:cNvSpPr>
              <a:spLocks noChangeArrowheads="1"/>
            </p:cNvSpPr>
            <p:nvPr/>
          </p:nvSpPr>
          <p:spPr bwMode="auto">
            <a:xfrm>
              <a:off x="2953" y="5368"/>
              <a:ext cx="2240" cy="2237"/>
            </a:xfrm>
            <a:custGeom>
              <a:avLst/>
              <a:gdLst>
                <a:gd name="T0" fmla="*/ 250 w 500"/>
                <a:gd name="T1" fmla="*/ 500 h 500"/>
                <a:gd name="T2" fmla="*/ 0 w 500"/>
                <a:gd name="T3" fmla="*/ 250 h 500"/>
                <a:gd name="T4" fmla="*/ 250 w 500"/>
                <a:gd name="T5" fmla="*/ 0 h 500"/>
                <a:gd name="T6" fmla="*/ 348 w 500"/>
                <a:gd name="T7" fmla="*/ 20 h 500"/>
                <a:gd name="T8" fmla="*/ 311 w 500"/>
                <a:gd name="T9" fmla="*/ 75 h 500"/>
                <a:gd name="T10" fmla="*/ 250 w 500"/>
                <a:gd name="T11" fmla="*/ 64 h 500"/>
                <a:gd name="T12" fmla="*/ 64 w 500"/>
                <a:gd name="T13" fmla="*/ 250 h 500"/>
                <a:gd name="T14" fmla="*/ 250 w 500"/>
                <a:gd name="T15" fmla="*/ 435 h 500"/>
                <a:gd name="T16" fmla="*/ 435 w 500"/>
                <a:gd name="T17" fmla="*/ 250 h 500"/>
                <a:gd name="T18" fmla="*/ 414 w 500"/>
                <a:gd name="T19" fmla="*/ 164 h 500"/>
                <a:gd name="T20" fmla="*/ 460 w 500"/>
                <a:gd name="T21" fmla="*/ 114 h 500"/>
                <a:gd name="T22" fmla="*/ 500 w 500"/>
                <a:gd name="T23" fmla="*/ 250 h 500"/>
                <a:gd name="T24" fmla="*/ 250 w 500"/>
                <a:gd name="T25" fmla="*/ 50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0" h="500">
                  <a:moveTo>
                    <a:pt x="250" y="500"/>
                  </a:moveTo>
                  <a:cubicBezTo>
                    <a:pt x="112" y="500"/>
                    <a:pt x="0" y="388"/>
                    <a:pt x="0" y="250"/>
                  </a:cubicBezTo>
                  <a:cubicBezTo>
                    <a:pt x="0" y="112"/>
                    <a:pt x="112" y="0"/>
                    <a:pt x="250" y="0"/>
                  </a:cubicBezTo>
                  <a:cubicBezTo>
                    <a:pt x="285" y="0"/>
                    <a:pt x="318" y="7"/>
                    <a:pt x="348" y="20"/>
                  </a:cubicBezTo>
                  <a:cubicBezTo>
                    <a:pt x="311" y="75"/>
                    <a:pt x="311" y="75"/>
                    <a:pt x="311" y="75"/>
                  </a:cubicBezTo>
                  <a:cubicBezTo>
                    <a:pt x="291" y="68"/>
                    <a:pt x="271" y="64"/>
                    <a:pt x="250" y="64"/>
                  </a:cubicBezTo>
                  <a:cubicBezTo>
                    <a:pt x="147" y="64"/>
                    <a:pt x="64" y="147"/>
                    <a:pt x="64" y="250"/>
                  </a:cubicBezTo>
                  <a:cubicBezTo>
                    <a:pt x="64" y="352"/>
                    <a:pt x="147" y="435"/>
                    <a:pt x="250" y="435"/>
                  </a:cubicBezTo>
                  <a:cubicBezTo>
                    <a:pt x="352" y="435"/>
                    <a:pt x="435" y="352"/>
                    <a:pt x="435" y="250"/>
                  </a:cubicBezTo>
                  <a:cubicBezTo>
                    <a:pt x="435" y="219"/>
                    <a:pt x="427" y="189"/>
                    <a:pt x="414" y="164"/>
                  </a:cubicBezTo>
                  <a:cubicBezTo>
                    <a:pt x="460" y="114"/>
                    <a:pt x="460" y="114"/>
                    <a:pt x="460" y="114"/>
                  </a:cubicBezTo>
                  <a:cubicBezTo>
                    <a:pt x="485" y="153"/>
                    <a:pt x="500" y="200"/>
                    <a:pt x="500" y="250"/>
                  </a:cubicBezTo>
                  <a:cubicBezTo>
                    <a:pt x="500" y="388"/>
                    <a:pt x="388" y="500"/>
                    <a:pt x="250" y="500"/>
                  </a:cubicBezTo>
                  <a:close/>
                </a:path>
              </a:pathLst>
            </a:cu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089" name="稻壳儿小白白(http://dwz.cn/Wu2UP)"/>
            <p:cNvSpPr>
              <a:spLocks noChangeArrowheads="1"/>
            </p:cNvSpPr>
            <p:nvPr/>
          </p:nvSpPr>
          <p:spPr bwMode="auto">
            <a:xfrm>
              <a:off x="2358" y="4773"/>
              <a:ext cx="3427" cy="3425"/>
            </a:xfrm>
            <a:custGeom>
              <a:avLst/>
              <a:gdLst>
                <a:gd name="T0" fmla="*/ 383 w 765"/>
                <a:gd name="T1" fmla="*/ 765 h 765"/>
                <a:gd name="T2" fmla="*/ 0 w 765"/>
                <a:gd name="T3" fmla="*/ 383 h 765"/>
                <a:gd name="T4" fmla="*/ 383 w 765"/>
                <a:gd name="T5" fmla="*/ 0 h 765"/>
                <a:gd name="T6" fmla="*/ 562 w 765"/>
                <a:gd name="T7" fmla="*/ 45 h 765"/>
                <a:gd name="T8" fmla="*/ 529 w 765"/>
                <a:gd name="T9" fmla="*/ 93 h 765"/>
                <a:gd name="T10" fmla="*/ 383 w 765"/>
                <a:gd name="T11" fmla="*/ 58 h 765"/>
                <a:gd name="T12" fmla="*/ 153 w 765"/>
                <a:gd name="T13" fmla="*/ 153 h 765"/>
                <a:gd name="T14" fmla="*/ 58 w 765"/>
                <a:gd name="T15" fmla="*/ 383 h 765"/>
                <a:gd name="T16" fmla="*/ 153 w 765"/>
                <a:gd name="T17" fmla="*/ 612 h 765"/>
                <a:gd name="T18" fmla="*/ 383 w 765"/>
                <a:gd name="T19" fmla="*/ 707 h 765"/>
                <a:gd name="T20" fmla="*/ 612 w 765"/>
                <a:gd name="T21" fmla="*/ 612 h 765"/>
                <a:gd name="T22" fmla="*/ 707 w 765"/>
                <a:gd name="T23" fmla="*/ 383 h 765"/>
                <a:gd name="T24" fmla="*/ 640 w 765"/>
                <a:gd name="T25" fmla="*/ 186 h 765"/>
                <a:gd name="T26" fmla="*/ 680 w 765"/>
                <a:gd name="T27" fmla="*/ 143 h 765"/>
                <a:gd name="T28" fmla="*/ 765 w 765"/>
                <a:gd name="T29" fmla="*/ 383 h 765"/>
                <a:gd name="T30" fmla="*/ 383 w 765"/>
                <a:gd name="T31" fmla="*/ 76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5" h="765">
                  <a:moveTo>
                    <a:pt x="383" y="765"/>
                  </a:moveTo>
                  <a:cubicBezTo>
                    <a:pt x="171" y="765"/>
                    <a:pt x="0" y="594"/>
                    <a:pt x="0" y="383"/>
                  </a:cubicBezTo>
                  <a:cubicBezTo>
                    <a:pt x="0" y="171"/>
                    <a:pt x="171" y="0"/>
                    <a:pt x="383" y="0"/>
                  </a:cubicBezTo>
                  <a:cubicBezTo>
                    <a:pt x="447" y="0"/>
                    <a:pt x="508" y="16"/>
                    <a:pt x="562" y="45"/>
                  </a:cubicBezTo>
                  <a:cubicBezTo>
                    <a:pt x="529" y="93"/>
                    <a:pt x="529" y="93"/>
                    <a:pt x="529" y="93"/>
                  </a:cubicBezTo>
                  <a:cubicBezTo>
                    <a:pt x="485" y="71"/>
                    <a:pt x="435" y="58"/>
                    <a:pt x="383" y="58"/>
                  </a:cubicBezTo>
                  <a:cubicBezTo>
                    <a:pt x="293" y="59"/>
                    <a:pt x="212" y="95"/>
                    <a:pt x="153" y="153"/>
                  </a:cubicBezTo>
                  <a:cubicBezTo>
                    <a:pt x="95" y="212"/>
                    <a:pt x="59" y="293"/>
                    <a:pt x="58" y="383"/>
                  </a:cubicBezTo>
                  <a:cubicBezTo>
                    <a:pt x="59" y="472"/>
                    <a:pt x="95" y="553"/>
                    <a:pt x="153" y="612"/>
                  </a:cubicBezTo>
                  <a:cubicBezTo>
                    <a:pt x="212" y="671"/>
                    <a:pt x="293" y="707"/>
                    <a:pt x="383" y="707"/>
                  </a:cubicBezTo>
                  <a:cubicBezTo>
                    <a:pt x="472" y="707"/>
                    <a:pt x="553" y="671"/>
                    <a:pt x="612" y="612"/>
                  </a:cubicBezTo>
                  <a:cubicBezTo>
                    <a:pt x="671" y="553"/>
                    <a:pt x="707" y="472"/>
                    <a:pt x="707" y="383"/>
                  </a:cubicBezTo>
                  <a:cubicBezTo>
                    <a:pt x="707" y="309"/>
                    <a:pt x="682" y="240"/>
                    <a:pt x="640" y="186"/>
                  </a:cubicBezTo>
                  <a:cubicBezTo>
                    <a:pt x="680" y="143"/>
                    <a:pt x="680" y="143"/>
                    <a:pt x="680" y="143"/>
                  </a:cubicBezTo>
                  <a:cubicBezTo>
                    <a:pt x="733" y="208"/>
                    <a:pt x="765" y="292"/>
                    <a:pt x="765" y="383"/>
                  </a:cubicBezTo>
                  <a:cubicBezTo>
                    <a:pt x="765" y="594"/>
                    <a:pt x="594" y="765"/>
                    <a:pt x="383" y="765"/>
                  </a:cubicBezTo>
                  <a:close/>
                </a:path>
              </a:pathLst>
            </a:cu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090" name="稻壳儿小白白(http://dwz.cn/Wu2UP)"/>
            <p:cNvSpPr>
              <a:spLocks noChangeArrowheads="1"/>
            </p:cNvSpPr>
            <p:nvPr/>
          </p:nvSpPr>
          <p:spPr bwMode="auto">
            <a:xfrm>
              <a:off x="1750" y="4163"/>
              <a:ext cx="4648" cy="4642"/>
            </a:xfrm>
            <a:custGeom>
              <a:avLst/>
              <a:gdLst>
                <a:gd name="T0" fmla="*/ 519 w 1038"/>
                <a:gd name="T1" fmla="*/ 0 h 1037"/>
                <a:gd name="T2" fmla="*/ 775 w 1038"/>
                <a:gd name="T3" fmla="*/ 68 h 1037"/>
                <a:gd name="T4" fmla="*/ 740 w 1038"/>
                <a:gd name="T5" fmla="*/ 119 h 1037"/>
                <a:gd name="T6" fmla="*/ 519 w 1038"/>
                <a:gd name="T7" fmla="*/ 62 h 1037"/>
                <a:gd name="T8" fmla="*/ 196 w 1038"/>
                <a:gd name="T9" fmla="*/ 196 h 1037"/>
                <a:gd name="T10" fmla="*/ 62 w 1038"/>
                <a:gd name="T11" fmla="*/ 519 h 1037"/>
                <a:gd name="T12" fmla="*/ 196 w 1038"/>
                <a:gd name="T13" fmla="*/ 842 h 1037"/>
                <a:gd name="T14" fmla="*/ 519 w 1038"/>
                <a:gd name="T15" fmla="*/ 976 h 1037"/>
                <a:gd name="T16" fmla="*/ 842 w 1038"/>
                <a:gd name="T17" fmla="*/ 842 h 1037"/>
                <a:gd name="T18" fmla="*/ 976 w 1038"/>
                <a:gd name="T19" fmla="*/ 519 h 1037"/>
                <a:gd name="T20" fmla="*/ 867 w 1038"/>
                <a:gd name="T21" fmla="*/ 224 h 1037"/>
                <a:gd name="T22" fmla="*/ 910 w 1038"/>
                <a:gd name="T23" fmla="*/ 178 h 1037"/>
                <a:gd name="T24" fmla="*/ 1038 w 1038"/>
                <a:gd name="T25" fmla="*/ 519 h 1037"/>
                <a:gd name="T26" fmla="*/ 519 w 1038"/>
                <a:gd name="T27" fmla="*/ 1037 h 1037"/>
                <a:gd name="T28" fmla="*/ 0 w 1038"/>
                <a:gd name="T29" fmla="*/ 519 h 1037"/>
                <a:gd name="T30" fmla="*/ 519 w 1038"/>
                <a:gd name="T31" fmla="*/ 0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38" h="1037">
                  <a:moveTo>
                    <a:pt x="519" y="0"/>
                  </a:moveTo>
                  <a:cubicBezTo>
                    <a:pt x="612" y="0"/>
                    <a:pt x="700" y="25"/>
                    <a:pt x="775" y="68"/>
                  </a:cubicBezTo>
                  <a:cubicBezTo>
                    <a:pt x="740" y="119"/>
                    <a:pt x="740" y="119"/>
                    <a:pt x="740" y="119"/>
                  </a:cubicBezTo>
                  <a:cubicBezTo>
                    <a:pt x="675" y="83"/>
                    <a:pt x="599" y="62"/>
                    <a:pt x="519" y="62"/>
                  </a:cubicBezTo>
                  <a:cubicBezTo>
                    <a:pt x="392" y="62"/>
                    <a:pt x="278" y="113"/>
                    <a:pt x="196" y="196"/>
                  </a:cubicBezTo>
                  <a:cubicBezTo>
                    <a:pt x="113" y="278"/>
                    <a:pt x="62" y="392"/>
                    <a:pt x="62" y="519"/>
                  </a:cubicBezTo>
                  <a:cubicBezTo>
                    <a:pt x="62" y="645"/>
                    <a:pt x="113" y="759"/>
                    <a:pt x="196" y="842"/>
                  </a:cubicBezTo>
                  <a:cubicBezTo>
                    <a:pt x="278" y="925"/>
                    <a:pt x="392" y="976"/>
                    <a:pt x="519" y="976"/>
                  </a:cubicBezTo>
                  <a:cubicBezTo>
                    <a:pt x="645" y="976"/>
                    <a:pt x="759" y="925"/>
                    <a:pt x="842" y="842"/>
                  </a:cubicBezTo>
                  <a:cubicBezTo>
                    <a:pt x="925" y="759"/>
                    <a:pt x="976" y="645"/>
                    <a:pt x="976" y="519"/>
                  </a:cubicBezTo>
                  <a:cubicBezTo>
                    <a:pt x="976" y="406"/>
                    <a:pt x="935" y="303"/>
                    <a:pt x="867" y="224"/>
                  </a:cubicBezTo>
                  <a:cubicBezTo>
                    <a:pt x="910" y="178"/>
                    <a:pt x="910" y="178"/>
                    <a:pt x="910" y="178"/>
                  </a:cubicBezTo>
                  <a:cubicBezTo>
                    <a:pt x="989" y="269"/>
                    <a:pt x="1037" y="388"/>
                    <a:pt x="1038" y="519"/>
                  </a:cubicBezTo>
                  <a:cubicBezTo>
                    <a:pt x="1037" y="805"/>
                    <a:pt x="805" y="1037"/>
                    <a:pt x="519" y="1037"/>
                  </a:cubicBezTo>
                  <a:cubicBezTo>
                    <a:pt x="232" y="1037"/>
                    <a:pt x="0" y="805"/>
                    <a:pt x="0" y="519"/>
                  </a:cubicBezTo>
                  <a:cubicBezTo>
                    <a:pt x="0" y="232"/>
                    <a:pt x="232" y="0"/>
                    <a:pt x="519" y="0"/>
                  </a:cubicBezTo>
                  <a:close/>
                </a:path>
              </a:pathLst>
            </a:custGeom>
            <a:solidFill>
              <a:srgbClr val="117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892469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24423">
            <a:off x="1617663" y="688975"/>
            <a:ext cx="8763000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文本框 6"/>
          <p:cNvSpPr txBox="1">
            <a:spLocks noChangeArrowheads="1"/>
          </p:cNvSpPr>
          <p:nvPr/>
        </p:nvSpPr>
        <p:spPr bwMode="auto">
          <a:xfrm>
            <a:off x="2759075" y="2014538"/>
            <a:ext cx="6748463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THANKS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8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13"/>
          <p:cNvSpPr txBox="1">
            <a:spLocks noChangeArrowheads="1"/>
          </p:cNvSpPr>
          <p:nvPr/>
        </p:nvSpPr>
        <p:spPr bwMode="auto">
          <a:xfrm>
            <a:off x="2903537" y="4284590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007F58"/>
                </a:solidFill>
                <a:latin typeface="微软雅黑" panose="020B0503020204020204" pitchFamily="34" charset="-122"/>
              </a:rPr>
              <a:t>单发射流水线架构</a:t>
            </a:r>
          </a:p>
        </p:txBody>
      </p:sp>
      <p:grpSp>
        <p:nvGrpSpPr>
          <p:cNvPr id="16387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16390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1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8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文本框 46"/>
          <p:cNvSpPr txBox="1">
            <a:spLocks noChangeArrowheads="1"/>
          </p:cNvSpPr>
          <p:nvPr/>
        </p:nvSpPr>
        <p:spPr bwMode="auto">
          <a:xfrm>
            <a:off x="987425" y="266700"/>
            <a:ext cx="334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YXMIPS</a:t>
            </a:r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流水线架构</a:t>
            </a:r>
            <a:r>
              <a:rPr lang="zh-CN" altLang="en-US" sz="2400" b="1" dirty="0">
                <a:solidFill>
                  <a:srgbClr val="117A68"/>
                </a:solidFill>
                <a:latin typeface="微软雅黑" panose="020B0503020204020204" pitchFamily="34" charset="-122"/>
              </a:rPr>
              <a:t>图</a:t>
            </a:r>
          </a:p>
        </p:txBody>
      </p:sp>
      <p:sp>
        <p:nvSpPr>
          <p:cNvPr id="17412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413" name="Rectangle 23"/>
          <p:cNvSpPr>
            <a:spLocks noChangeArrowheads="1"/>
          </p:cNvSpPr>
          <p:nvPr/>
        </p:nvSpPr>
        <p:spPr bwMode="auto">
          <a:xfrm>
            <a:off x="584200" y="1092200"/>
            <a:ext cx="22128163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17414" name="对象 2"/>
          <p:cNvGraphicFramePr>
            <a:graphicFrameLocks noChangeAspect="1"/>
          </p:cNvGraphicFramePr>
          <p:nvPr/>
        </p:nvGraphicFramePr>
        <p:xfrm>
          <a:off x="576263" y="842963"/>
          <a:ext cx="11285537" cy="581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r:id="rId5" imgW="6376670" imgH="3274060" progId="Visio.Drawing.11">
                  <p:embed/>
                </p:oleObj>
              </mc:Choice>
              <mc:Fallback>
                <p:oleObj r:id="rId5" imgW="6376670" imgH="3274060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842963"/>
                        <a:ext cx="11285537" cy="581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文本框 24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7550" y="1266825"/>
            <a:ext cx="5930900" cy="45243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E6254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结构相关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Clr>
                <a:srgbClr val="0E6254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数据相关</a:t>
            </a:r>
            <a:endParaRPr lang="en-US" altLang="zh-CN" sz="2400" dirty="0"/>
          </a:p>
          <a:p>
            <a:pPr>
              <a:lnSpc>
                <a:spcPct val="150000"/>
              </a:lnSpc>
              <a:buClr>
                <a:srgbClr val="0E6254"/>
              </a:buClr>
              <a:defRPr/>
            </a:pPr>
            <a:r>
              <a:rPr lang="zh-CN" altLang="zh-CN" sz="2400" dirty="0"/>
              <a:t>读后写（</a:t>
            </a:r>
            <a:r>
              <a:rPr lang="en-US" altLang="zh-CN" sz="2400" dirty="0"/>
              <a:t>WAR</a:t>
            </a:r>
            <a:r>
              <a:rPr lang="zh-CN" altLang="zh-CN" sz="2400" dirty="0"/>
              <a:t>）</a:t>
            </a:r>
            <a:endParaRPr lang="en-US" altLang="zh-CN" sz="2400" dirty="0"/>
          </a:p>
          <a:p>
            <a:pPr>
              <a:lnSpc>
                <a:spcPct val="150000"/>
              </a:lnSpc>
              <a:buClr>
                <a:srgbClr val="0E6254"/>
              </a:buClr>
              <a:defRPr/>
            </a:pPr>
            <a:r>
              <a:rPr lang="zh-CN" altLang="zh-CN" sz="2400" dirty="0" smtClean="0"/>
              <a:t>写</a:t>
            </a:r>
            <a:r>
              <a:rPr lang="zh-CN" altLang="zh-CN" sz="2400" dirty="0"/>
              <a:t>后写（</a:t>
            </a:r>
            <a:r>
              <a:rPr lang="en-US" altLang="zh-CN" sz="2400" dirty="0"/>
              <a:t>WAW</a:t>
            </a:r>
            <a:r>
              <a:rPr lang="zh-CN" altLang="zh-CN" sz="2400" dirty="0"/>
              <a:t>）</a:t>
            </a:r>
            <a:endParaRPr lang="en-US" altLang="zh-CN" sz="2400" dirty="0"/>
          </a:p>
          <a:p>
            <a:pPr>
              <a:lnSpc>
                <a:spcPct val="150000"/>
              </a:lnSpc>
              <a:buClr>
                <a:srgbClr val="0E6254"/>
              </a:buClr>
              <a:defRPr/>
            </a:pPr>
            <a:r>
              <a:rPr lang="zh-CN" altLang="zh-CN" sz="2400" dirty="0" smtClean="0"/>
              <a:t>写后读</a:t>
            </a:r>
            <a:r>
              <a:rPr lang="zh-CN" altLang="zh-CN" sz="2400" dirty="0"/>
              <a:t>（</a:t>
            </a:r>
            <a:r>
              <a:rPr lang="en-US" altLang="zh-CN" sz="2400" dirty="0"/>
              <a:t>RAW</a:t>
            </a:r>
            <a:r>
              <a:rPr lang="zh-CN" altLang="zh-CN" sz="2400" dirty="0" smtClean="0"/>
              <a:t>）</a:t>
            </a:r>
            <a:endParaRPr lang="en-US" altLang="zh-CN" sz="2400" dirty="0" smtClean="0"/>
          </a:p>
          <a:p>
            <a:pPr>
              <a:lnSpc>
                <a:spcPct val="150000"/>
              </a:lnSpc>
              <a:buClr>
                <a:srgbClr val="0E6254"/>
              </a:buClr>
              <a:defRPr/>
            </a:pPr>
            <a:r>
              <a:rPr lang="zh-CN" altLang="en-US" sz="2400" dirty="0" smtClean="0"/>
              <a:t>利用</a:t>
            </a:r>
            <a:r>
              <a:rPr lang="zh-CN" altLang="en-US" sz="2400" dirty="0" smtClean="0">
                <a:solidFill>
                  <a:srgbClr val="FF0000"/>
                </a:solidFill>
              </a:rPr>
              <a:t>转发</a:t>
            </a:r>
            <a:r>
              <a:rPr lang="zh-CN" altLang="en-US" sz="2400" dirty="0" smtClean="0"/>
              <a:t>解决冲突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Clr>
                <a:srgbClr val="0E6254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控制相关</a:t>
            </a:r>
            <a:endParaRPr lang="en-US" altLang="zh-CN" sz="2400" dirty="0"/>
          </a:p>
          <a:p>
            <a:pPr>
              <a:lnSpc>
                <a:spcPct val="150000"/>
              </a:lnSpc>
              <a:buClr>
                <a:srgbClr val="0E6254"/>
              </a:buClr>
              <a:defRPr/>
            </a:pP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zh-CN" altLang="en-US" sz="2400" dirty="0">
                <a:solidFill>
                  <a:srgbClr val="FF0000"/>
                </a:solidFill>
              </a:rPr>
              <a:t>阶段</a:t>
            </a:r>
            <a:r>
              <a:rPr lang="zh-CN" altLang="en-US" sz="2400" dirty="0"/>
              <a:t>判断并计算地址，使用</a:t>
            </a:r>
            <a:r>
              <a:rPr lang="zh-CN" altLang="en-US" sz="2400" dirty="0">
                <a:solidFill>
                  <a:srgbClr val="FF0000"/>
                </a:solidFill>
              </a:rPr>
              <a:t>延迟槽</a:t>
            </a:r>
            <a:r>
              <a:rPr lang="zh-CN" altLang="en-US" sz="2400" dirty="0"/>
              <a:t>指令</a:t>
            </a:r>
          </a:p>
        </p:txBody>
      </p:sp>
      <p:sp>
        <p:nvSpPr>
          <p:cNvPr id="3" name="乘号 2"/>
          <p:cNvSpPr/>
          <p:nvPr/>
        </p:nvSpPr>
        <p:spPr bwMode="auto">
          <a:xfrm>
            <a:off x="2382838" y="1423988"/>
            <a:ext cx="862012" cy="430212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22" name="乘号 21"/>
          <p:cNvSpPr/>
          <p:nvPr/>
        </p:nvSpPr>
        <p:spPr bwMode="auto">
          <a:xfrm>
            <a:off x="2982913" y="2517775"/>
            <a:ext cx="863600" cy="4318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23" name="乘号 22"/>
          <p:cNvSpPr/>
          <p:nvPr/>
        </p:nvSpPr>
        <p:spPr bwMode="auto">
          <a:xfrm>
            <a:off x="2982913" y="3098800"/>
            <a:ext cx="863600" cy="4318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/>
          </a:p>
        </p:txBody>
      </p:sp>
      <p:sp>
        <p:nvSpPr>
          <p:cNvPr id="21514" name="文本框 47"/>
          <p:cNvSpPr txBox="1">
            <a:spLocks noChangeArrowheads="1"/>
          </p:cNvSpPr>
          <p:nvPr/>
        </p:nvSpPr>
        <p:spPr bwMode="auto">
          <a:xfrm>
            <a:off x="987425" y="266700"/>
            <a:ext cx="3298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相关及异常的处理</a:t>
            </a:r>
            <a:endParaRPr lang="zh-CN" altLang="en-US" sz="24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文本框 38"/>
          <p:cNvSpPr txBox="1">
            <a:spLocks noChangeArrowheads="1"/>
          </p:cNvSpPr>
          <p:nvPr/>
        </p:nvSpPr>
        <p:spPr bwMode="auto">
          <a:xfrm>
            <a:off x="6862418" y="1266825"/>
            <a:ext cx="5932488" cy="445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6</a:t>
            </a:r>
            <a:r>
              <a:rPr lang="zh-CN" altLang="zh-CN" sz="2400" dirty="0"/>
              <a:t>个硬件中断源</a:t>
            </a:r>
            <a:endParaRPr lang="en-US" altLang="zh-CN" sz="2400" dirty="0"/>
          </a:p>
          <a:p>
            <a:pPr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en-US" altLang="zh-CN" sz="2400" dirty="0"/>
              <a:t>2</a:t>
            </a:r>
            <a:r>
              <a:rPr lang="zh-CN" altLang="zh-CN" sz="2400" dirty="0"/>
              <a:t>个软件中断源</a:t>
            </a:r>
            <a:endParaRPr lang="en-US" altLang="zh-CN" sz="2400" dirty="0"/>
          </a:p>
          <a:p>
            <a:pPr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地址错例外——取指</a:t>
            </a:r>
            <a:endParaRPr lang="en-US" altLang="zh-CN" sz="2400" dirty="0"/>
          </a:p>
          <a:p>
            <a:pPr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保留指令例外</a:t>
            </a:r>
            <a:endParaRPr lang="en-US" altLang="zh-CN" sz="2400" dirty="0"/>
          </a:p>
          <a:p>
            <a:pPr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整型溢出例外</a:t>
            </a:r>
            <a:endParaRPr lang="en-US" altLang="zh-CN" sz="2400" dirty="0"/>
          </a:p>
          <a:p>
            <a:pPr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陷阱例外</a:t>
            </a:r>
            <a:endParaRPr lang="en-US" altLang="zh-CN" sz="2400" dirty="0"/>
          </a:p>
          <a:p>
            <a:pPr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系统调用例外</a:t>
            </a:r>
            <a:endParaRPr lang="en-US" altLang="zh-CN" sz="2400" dirty="0"/>
          </a:p>
          <a:p>
            <a:pPr>
              <a:lnSpc>
                <a:spcPct val="150000"/>
              </a:lnSpc>
              <a:buClr>
                <a:srgbClr val="117A68"/>
              </a:buClr>
              <a:buFont typeface="Wingdings" panose="05000000000000000000" pitchFamily="2" charset="2"/>
              <a:buChar char="n"/>
            </a:pPr>
            <a:r>
              <a:rPr lang="zh-CN" altLang="zh-CN" sz="2400" dirty="0"/>
              <a:t>地址错例外——数据访问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23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文本框 13"/>
          <p:cNvSpPr txBox="1">
            <a:spLocks noChangeArrowheads="1"/>
          </p:cNvSpPr>
          <p:nvPr/>
        </p:nvSpPr>
        <p:spPr bwMode="auto">
          <a:xfrm>
            <a:off x="2967038" y="4416425"/>
            <a:ext cx="60642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4800" b="1">
                <a:solidFill>
                  <a:srgbClr val="007F58"/>
                </a:solidFill>
                <a:latin typeface="微软雅黑" panose="020B0503020204020204" pitchFamily="34" charset="-122"/>
              </a:rPr>
              <a:t>总线接口与</a:t>
            </a:r>
            <a:r>
              <a:rPr lang="en-US" altLang="zh-CN" sz="4800" b="1">
                <a:solidFill>
                  <a:srgbClr val="007F58"/>
                </a:solidFill>
                <a:latin typeface="微软雅黑" panose="020B0503020204020204" pitchFamily="34" charset="-122"/>
              </a:rPr>
              <a:t>ICache</a:t>
            </a:r>
            <a:endParaRPr lang="zh-CN" altLang="en-US" sz="4800" b="1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5603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25606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4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文本框 42"/>
          <p:cNvSpPr txBox="1">
            <a:spLocks noChangeArrowheads="1"/>
          </p:cNvSpPr>
          <p:nvPr/>
        </p:nvSpPr>
        <p:spPr bwMode="auto">
          <a:xfrm>
            <a:off x="987425" y="266700"/>
            <a:ext cx="69467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以单次读操作为例简单介绍类</a:t>
            </a:r>
            <a:r>
              <a:rPr lang="en-US" altLang="zh-CN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SRAM</a:t>
            </a:r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的时序</a:t>
            </a:r>
            <a:endParaRPr lang="en-US" altLang="zh-CN" sz="24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628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6629" name="图片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3"/>
          <a:stretch>
            <a:fillRect/>
          </a:stretch>
        </p:blipFill>
        <p:spPr bwMode="auto">
          <a:xfrm>
            <a:off x="1674813" y="1268413"/>
            <a:ext cx="7761287" cy="480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1"/>
          <p:cNvSpPr txBox="1">
            <a:spLocks noChangeArrowheads="1"/>
          </p:cNvSpPr>
          <p:nvPr/>
        </p:nvSpPr>
        <p:spPr bwMode="auto">
          <a:xfrm>
            <a:off x="717550" y="1266825"/>
            <a:ext cx="975677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Clr>
                <a:srgbClr val="0E6254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总数据容量为</a:t>
            </a:r>
            <a:r>
              <a:rPr lang="en-US" altLang="zh-CN" sz="2400" dirty="0"/>
              <a:t>16KB</a:t>
            </a:r>
            <a:r>
              <a:rPr lang="zh-CN" altLang="en-US" sz="2400" dirty="0"/>
              <a:t>。</a:t>
            </a:r>
          </a:p>
          <a:p>
            <a:pPr>
              <a:lnSpc>
                <a:spcPct val="150000"/>
              </a:lnSpc>
              <a:buClr>
                <a:srgbClr val="0E6254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分为</a:t>
            </a:r>
            <a:r>
              <a:rPr lang="en-US" altLang="zh-CN" sz="2400" dirty="0"/>
              <a:t>4096</a:t>
            </a:r>
            <a:r>
              <a:rPr lang="zh-CN" altLang="en-US" sz="2400" dirty="0"/>
              <a:t>个</a:t>
            </a:r>
            <a:r>
              <a:rPr lang="en-US" altLang="zh-CN" sz="2400" dirty="0"/>
              <a:t>Cache line</a:t>
            </a:r>
            <a:r>
              <a:rPr lang="zh-CN" altLang="en-US" sz="2400" dirty="0"/>
              <a:t>，每个</a:t>
            </a:r>
            <a:r>
              <a:rPr lang="en-US" altLang="zh-CN" sz="2400" dirty="0"/>
              <a:t>Cache line</a:t>
            </a:r>
            <a:r>
              <a:rPr lang="zh-CN" altLang="en-US" sz="2400" dirty="0"/>
              <a:t>包含：</a:t>
            </a:r>
            <a:r>
              <a:rPr lang="en-US" altLang="zh-CN" sz="2400" dirty="0"/>
              <a:t>18</a:t>
            </a:r>
            <a:r>
              <a:rPr lang="zh-CN" altLang="en-US" sz="2400" dirty="0"/>
              <a:t>位</a:t>
            </a:r>
            <a:r>
              <a:rPr lang="en-US" altLang="zh-CN" sz="2400" dirty="0"/>
              <a:t>TAG</a:t>
            </a:r>
            <a:r>
              <a:rPr lang="zh-CN" altLang="en-US" sz="2400" dirty="0"/>
              <a:t>地址、</a:t>
            </a:r>
            <a:r>
              <a:rPr lang="en-US" altLang="zh-CN" sz="2400" dirty="0"/>
              <a:t>32</a:t>
            </a:r>
            <a:r>
              <a:rPr lang="zh-CN" altLang="en-US" sz="2400" dirty="0"/>
              <a:t>位数据、</a:t>
            </a:r>
            <a:r>
              <a:rPr lang="en-US" altLang="zh-CN" sz="2400" dirty="0"/>
              <a:t>1</a:t>
            </a:r>
            <a:r>
              <a:rPr lang="zh-CN" altLang="en-US" sz="2400" dirty="0"/>
              <a:t>位有效位。</a:t>
            </a:r>
          </a:p>
          <a:p>
            <a:pPr>
              <a:lnSpc>
                <a:spcPct val="150000"/>
              </a:lnSpc>
              <a:buClr>
                <a:srgbClr val="0E6254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采用</a:t>
            </a:r>
            <a:r>
              <a:rPr lang="zh-CN" altLang="en-US" sz="2400" dirty="0">
                <a:solidFill>
                  <a:srgbClr val="FF0000"/>
                </a:solidFill>
              </a:rPr>
              <a:t>直接映射</a:t>
            </a:r>
            <a:r>
              <a:rPr lang="zh-CN" altLang="en-US" sz="2400" dirty="0"/>
              <a:t>的关联方式。</a:t>
            </a:r>
          </a:p>
          <a:p>
            <a:pPr>
              <a:lnSpc>
                <a:spcPct val="150000"/>
              </a:lnSpc>
              <a:buClr>
                <a:srgbClr val="0E6254"/>
              </a:buClr>
              <a:buFont typeface="Wingdings" panose="05000000000000000000" pitchFamily="2" charset="2"/>
              <a:buChar char="n"/>
            </a:pPr>
            <a:r>
              <a:rPr lang="zh-CN" altLang="en-US" sz="2400" dirty="0"/>
              <a:t>使用</a:t>
            </a:r>
            <a:r>
              <a:rPr lang="en-US" altLang="zh-CN" sz="2400" dirty="0"/>
              <a:t>VIVADO</a:t>
            </a:r>
            <a:r>
              <a:rPr lang="zh-CN" altLang="en-US" sz="2400" dirty="0"/>
              <a:t>中的</a:t>
            </a:r>
            <a:r>
              <a:rPr lang="en-US" altLang="zh-CN" sz="2400" dirty="0">
                <a:solidFill>
                  <a:srgbClr val="FF0000"/>
                </a:solidFill>
              </a:rPr>
              <a:t>BRAM IP</a:t>
            </a:r>
            <a:r>
              <a:rPr lang="zh-CN" altLang="en-US" sz="2400" dirty="0">
                <a:solidFill>
                  <a:srgbClr val="FF0000"/>
                </a:solidFill>
              </a:rPr>
              <a:t>核</a:t>
            </a:r>
            <a:r>
              <a:rPr lang="zh-CN" altLang="en-US" sz="2400" dirty="0"/>
              <a:t>来实现，使用相对</a:t>
            </a:r>
            <a:r>
              <a:rPr lang="en-US" altLang="zh-CN" sz="2400" dirty="0"/>
              <a:t>CPU</a:t>
            </a:r>
            <a:r>
              <a:rPr lang="zh-CN" altLang="en-US" sz="2400" dirty="0"/>
              <a:t>的</a:t>
            </a:r>
            <a:r>
              <a:rPr lang="zh-CN" altLang="en-US" sz="2400" dirty="0">
                <a:solidFill>
                  <a:srgbClr val="FF0000"/>
                </a:solidFill>
              </a:rPr>
              <a:t>双倍时钟</a:t>
            </a:r>
            <a:r>
              <a:rPr lang="zh-CN" altLang="en-US" sz="2400" dirty="0"/>
              <a:t>来达到一个周期取指的目的。</a:t>
            </a:r>
          </a:p>
          <a:p>
            <a:pPr>
              <a:lnSpc>
                <a:spcPct val="150000"/>
              </a:lnSpc>
              <a:buClr>
                <a:srgbClr val="0E6254"/>
              </a:buClr>
              <a:buFont typeface="Wingdings" panose="05000000000000000000" pitchFamily="2" charset="2"/>
              <a:buChar char="n"/>
            </a:pPr>
            <a:endParaRPr lang="zh-CN" altLang="en-US" sz="2400" dirty="0"/>
          </a:p>
        </p:txBody>
      </p:sp>
      <p:pic>
        <p:nvPicPr>
          <p:cNvPr id="30733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4" name="文本框 42"/>
          <p:cNvSpPr txBox="1">
            <a:spLocks noChangeArrowheads="1"/>
          </p:cNvSpPr>
          <p:nvPr/>
        </p:nvSpPr>
        <p:spPr bwMode="auto">
          <a:xfrm>
            <a:off x="987425" y="266700"/>
            <a:ext cx="2936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 err="1" smtClean="0">
                <a:solidFill>
                  <a:srgbClr val="117A68"/>
                </a:solidFill>
                <a:latin typeface="微软雅黑" panose="020B0503020204020204" pitchFamily="34" charset="-122"/>
              </a:rPr>
              <a:t>ICache</a:t>
            </a:r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基本信息</a:t>
            </a:r>
            <a:endParaRPr lang="en-US" altLang="zh-CN" sz="24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735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87841"/>
              </p:ext>
            </p:extLst>
          </p:nvPr>
        </p:nvGraphicFramePr>
        <p:xfrm>
          <a:off x="717550" y="5068351"/>
          <a:ext cx="9187644" cy="8119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2548"/>
                <a:gridCol w="3062548"/>
                <a:gridCol w="3062548"/>
              </a:tblGrid>
              <a:tr h="811945"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accent4"/>
                          </a:solidFill>
                        </a:rPr>
                        <a:t>18</a:t>
                      </a:r>
                      <a:r>
                        <a:rPr lang="zh-CN" altLang="en-US" sz="2400" dirty="0" smtClean="0">
                          <a:solidFill>
                            <a:schemeClr val="accent4"/>
                          </a:solidFill>
                        </a:rPr>
                        <a:t>位</a:t>
                      </a:r>
                      <a:r>
                        <a:rPr lang="en-US" altLang="zh-CN" sz="2400" dirty="0" smtClean="0">
                          <a:solidFill>
                            <a:schemeClr val="accent4"/>
                          </a:solidFill>
                        </a:rPr>
                        <a:t>TAG</a:t>
                      </a:r>
                      <a:r>
                        <a:rPr lang="zh-CN" altLang="en-US" sz="2400" dirty="0" smtClean="0">
                          <a:solidFill>
                            <a:schemeClr val="accent4"/>
                          </a:solidFill>
                        </a:rPr>
                        <a:t>地址</a:t>
                      </a:r>
                      <a:endParaRPr lang="zh-CN" altLang="en-US" sz="24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accent4"/>
                          </a:solidFill>
                        </a:rPr>
                        <a:t>12</a:t>
                      </a:r>
                      <a:r>
                        <a:rPr lang="zh-CN" altLang="en-US" sz="2400" dirty="0" smtClean="0">
                          <a:solidFill>
                            <a:schemeClr val="accent4"/>
                          </a:solidFill>
                        </a:rPr>
                        <a:t>位</a:t>
                      </a:r>
                      <a:r>
                        <a:rPr lang="en-US" altLang="zh-CN" sz="2400" dirty="0" smtClean="0">
                          <a:solidFill>
                            <a:schemeClr val="accent4"/>
                          </a:solidFill>
                        </a:rPr>
                        <a:t>Cache line</a:t>
                      </a:r>
                      <a:r>
                        <a:rPr lang="zh-CN" altLang="en-US" sz="2400" dirty="0" smtClean="0">
                          <a:solidFill>
                            <a:schemeClr val="accent4"/>
                          </a:solidFill>
                        </a:rPr>
                        <a:t>地址</a:t>
                      </a:r>
                      <a:endParaRPr lang="zh-CN" altLang="en-US" sz="24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>
                          <a:solidFill>
                            <a:schemeClr val="accent4"/>
                          </a:solidFill>
                        </a:rPr>
                        <a:t>2</a:t>
                      </a:r>
                      <a:r>
                        <a:rPr lang="zh-CN" altLang="en-US" sz="2400" dirty="0" smtClean="0">
                          <a:solidFill>
                            <a:schemeClr val="accent4"/>
                          </a:solidFill>
                        </a:rPr>
                        <a:t>位行内地址</a:t>
                      </a:r>
                      <a:endParaRPr lang="zh-CN" altLang="en-US" sz="24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398588"/>
            <a:ext cx="8047037" cy="447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图片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文本框 42"/>
          <p:cNvSpPr txBox="1">
            <a:spLocks noChangeArrowheads="1"/>
          </p:cNvSpPr>
          <p:nvPr/>
        </p:nvSpPr>
        <p:spPr bwMode="auto">
          <a:xfrm>
            <a:off x="987425" y="266701"/>
            <a:ext cx="4133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 err="1" smtClean="0">
                <a:solidFill>
                  <a:srgbClr val="117A68"/>
                </a:solidFill>
                <a:latin typeface="微软雅黑" panose="020B0503020204020204" pitchFamily="34" charset="-122"/>
              </a:rPr>
              <a:t>ICache</a:t>
            </a:r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与总线接口的关系</a:t>
            </a:r>
            <a:endParaRPr lang="en-US" altLang="zh-CN" sz="24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821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1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2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Pages>0</Pages>
  <Words>609</Words>
  <Characters>0</Characters>
  <Application>Microsoft Office PowerPoint</Application>
  <PresentationFormat>宽屏</PresentationFormat>
  <Lines>0</Lines>
  <Paragraphs>148</Paragraphs>
  <Slides>21</Slides>
  <Notes>13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Adobe 繁黑體 Std B</vt:lpstr>
      <vt:lpstr>等线</vt:lpstr>
      <vt:lpstr>黑体</vt:lpstr>
      <vt:lpstr>华文琥珀</vt:lpstr>
      <vt:lpstr>宋体</vt:lpstr>
      <vt:lpstr>微软雅黑</vt:lpstr>
      <vt:lpstr>Arial</vt:lpstr>
      <vt:lpstr>Calibri</vt:lpstr>
      <vt:lpstr>Calibri Light</vt:lpstr>
      <vt:lpstr>Impact</vt:lpstr>
      <vt:lpstr>Wingdings</vt:lpstr>
      <vt:lpstr>1_Office 主题</vt:lpstr>
      <vt:lpstr>2_Office 主题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张子晗</cp:lastModifiedBy>
  <cp:revision>527</cp:revision>
  <dcterms:created xsi:type="dcterms:W3CDTF">2015-07-10T05:07:58Z</dcterms:created>
  <dcterms:modified xsi:type="dcterms:W3CDTF">2017-09-23T05:41:56Z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